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8" r:id="rId2"/>
    <p:sldMasterId id="2147483711" r:id="rId3"/>
  </p:sldMasterIdLst>
  <p:notesMasterIdLst>
    <p:notesMasterId r:id="rId20"/>
  </p:notesMasterIdLst>
  <p:sldIdLst>
    <p:sldId id="260" r:id="rId4"/>
    <p:sldId id="359" r:id="rId5"/>
    <p:sldId id="265" r:id="rId6"/>
    <p:sldId id="305" r:id="rId7"/>
    <p:sldId id="360" r:id="rId8"/>
    <p:sldId id="371" r:id="rId9"/>
    <p:sldId id="308" r:id="rId10"/>
    <p:sldId id="367" r:id="rId11"/>
    <p:sldId id="366" r:id="rId12"/>
    <p:sldId id="333" r:id="rId13"/>
    <p:sldId id="368" r:id="rId14"/>
    <p:sldId id="372" r:id="rId15"/>
    <p:sldId id="369" r:id="rId16"/>
    <p:sldId id="373" r:id="rId17"/>
    <p:sldId id="370" r:id="rId18"/>
    <p:sldId id="335" r:id="rId19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3"/>
    <p:restoredTop sz="93639"/>
  </p:normalViewPr>
  <p:slideViewPr>
    <p:cSldViewPr snapToGrid="0" snapToObjects="1">
      <p:cViewPr varScale="1">
        <p:scale>
          <a:sx n="152" d="100"/>
          <a:sy n="152" d="100"/>
        </p:scale>
        <p:origin x="893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66C6C-21AF-CE4F-B61A-C4581B4FF8E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EE674-6D5A-434B-B0C3-94E05F29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0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EE674-6D5A-434B-B0C3-94E05F293F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87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EE674-6D5A-434B-B0C3-94E05F293F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3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Lisada</a:t>
            </a:r>
            <a:r>
              <a:rPr lang="en-US" dirty="0"/>
              <a:t>, </a:t>
            </a:r>
            <a:r>
              <a:rPr lang="en-US" dirty="0" err="1"/>
              <a:t>mitu</a:t>
            </a:r>
            <a:r>
              <a:rPr lang="en-US" dirty="0"/>
              <a:t> </a:t>
            </a:r>
            <a:r>
              <a:rPr lang="en-US" dirty="0" err="1"/>
              <a:t>aastat</a:t>
            </a:r>
            <a:r>
              <a:rPr lang="en-US" dirty="0"/>
              <a:t> </a:t>
            </a:r>
            <a:r>
              <a:rPr lang="en-US" dirty="0" err="1"/>
              <a:t>eesti</a:t>
            </a:r>
            <a:r>
              <a:rPr lang="en-US" dirty="0"/>
              <a:t> </a:t>
            </a:r>
            <a:r>
              <a:rPr lang="en-US" dirty="0" err="1"/>
              <a:t>keelt</a:t>
            </a:r>
            <a:r>
              <a:rPr lang="en-US" dirty="0"/>
              <a:t> </a:t>
            </a:r>
            <a:r>
              <a:rPr lang="en-US" dirty="0" err="1"/>
              <a:t>õppinud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EE674-6D5A-434B-B0C3-94E05F293F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6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771" y="1224248"/>
            <a:ext cx="7772400" cy="1627909"/>
          </a:xfrm>
        </p:spPr>
        <p:txBody>
          <a:bodyPr anchor="b"/>
          <a:lstStyle>
            <a:lvl1pPr algn="l">
              <a:defRPr sz="8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771" y="2855940"/>
            <a:ext cx="7772400" cy="932999"/>
          </a:xfrm>
        </p:spPr>
        <p:txBody>
          <a:bodyPr>
            <a:normAutofit/>
          </a:bodyPr>
          <a:lstStyle>
            <a:lvl1pPr marL="0" indent="0" algn="l">
              <a:buNone/>
              <a:defRPr sz="2000" cap="small" spc="3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5040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80FEC02-1809-7749-96B0-5FD11BAB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</p:spPr>
        <p:txBody>
          <a:bodyPr anchor="ctr"/>
          <a:lstStyle>
            <a:lvl1pPr>
              <a:lnSpc>
                <a:spcPts val="4500"/>
              </a:lnSpc>
              <a:defRPr sz="40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CFF27F-12AE-BA4B-B175-D9294B0A0D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650" y="1596661"/>
            <a:ext cx="38862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1440000" indent="-360000">
              <a:spcBef>
                <a:spcPts val="600"/>
              </a:spcBef>
              <a:defRPr sz="1400"/>
            </a:lvl4pPr>
            <a:lvl5pPr marL="1800000" indent="-36000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4AC048-D64E-424F-B2AC-303F440B9D5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29150" y="1596661"/>
            <a:ext cx="38862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1440000" indent="-360000">
              <a:spcBef>
                <a:spcPts val="600"/>
              </a:spcBef>
              <a:defRPr sz="1400"/>
            </a:lvl4pPr>
            <a:lvl5pPr marL="1800000" indent="-36000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64222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2BE05F-B211-F843-AE78-6D064C9A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681" y="1312415"/>
            <a:ext cx="5175630" cy="2162989"/>
          </a:xfrm>
        </p:spPr>
        <p:txBody>
          <a:bodyPr anchor="ctr">
            <a:noAutofit/>
          </a:bodyPr>
          <a:lstStyle>
            <a:lvl1pPr marL="360000" indent="-360000">
              <a:spcBef>
                <a:spcPts val="1200"/>
              </a:spcBef>
              <a:defRPr sz="3200"/>
            </a:lvl1pPr>
            <a:lvl2pPr marL="720000" indent="-360000">
              <a:spcBef>
                <a:spcPts val="600"/>
              </a:spcBef>
              <a:defRPr sz="2800"/>
            </a:lvl2pPr>
            <a:lvl3pPr marL="1080000" indent="-360000">
              <a:spcBef>
                <a:spcPts val="600"/>
              </a:spcBef>
              <a:defRPr sz="2000"/>
            </a:lvl3pPr>
            <a:lvl4pPr marL="1440000" indent="-360000">
              <a:spcBef>
                <a:spcPts val="600"/>
              </a:spcBef>
              <a:defRPr sz="1800"/>
            </a:lvl4pPr>
            <a:lvl5pPr marL="360000" indent="-360000">
              <a:spcBef>
                <a:spcPts val="1800"/>
              </a:spcBef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EE132A-F39B-5240-9954-5ED7602539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9626" y="37071"/>
            <a:ext cx="2411413" cy="5226051"/>
          </a:xfrm>
        </p:spPr>
        <p:txBody>
          <a:bodyPr>
            <a:noAutofit/>
          </a:bodyPr>
          <a:lstStyle>
            <a:lvl1pPr marL="0" indent="0">
              <a:buNone/>
              <a:defRPr sz="344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210757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de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411D68-A925-D742-A7C6-189069ABA4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5912" y="512957"/>
            <a:ext cx="2163763" cy="216376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BBFC2A7-B2E6-0542-AA7A-131B07F9FE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0119" y="512957"/>
            <a:ext cx="2163763" cy="216376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003E08-B499-A147-9166-523ECC573927}"/>
              </a:ext>
            </a:extLst>
          </p:cNvPr>
          <p:cNvSpPr/>
          <p:nvPr userDrawn="1"/>
        </p:nvSpPr>
        <p:spPr>
          <a:xfrm>
            <a:off x="724326" y="512956"/>
            <a:ext cx="2163763" cy="2163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B7468-93CF-D84D-B3CE-649E11BA2B8B}"/>
              </a:ext>
            </a:extLst>
          </p:cNvPr>
          <p:cNvSpPr txBox="1"/>
          <p:nvPr userDrawn="1"/>
        </p:nvSpPr>
        <p:spPr>
          <a:xfrm>
            <a:off x="802383" y="486841"/>
            <a:ext cx="925261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i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0C83FA3-310A-764D-8642-5238B8ADD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68" y="2785700"/>
            <a:ext cx="7698707" cy="1450046"/>
          </a:xfrm>
        </p:spPr>
        <p:txBody>
          <a:bodyPr>
            <a:no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44FD74-95ED-9F49-A2C5-6DB132B58B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312" y="1645017"/>
            <a:ext cx="2048635" cy="982274"/>
          </a:xfrm>
        </p:spPr>
        <p:txBody>
          <a:bodyPr anchor="b">
            <a:normAutofit/>
          </a:bodyPr>
          <a:lstStyle>
            <a:lvl1pPr marL="0" indent="0">
              <a:buNone/>
              <a:defRPr sz="2800" cap="all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43145282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de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411D68-A925-D742-A7C6-189069ABA4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5912" y="512957"/>
            <a:ext cx="2163763" cy="216376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BBFC2A7-B2E6-0542-AA7A-131B07F9FE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4326" y="512955"/>
            <a:ext cx="2163763" cy="2163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003E08-B499-A147-9166-523ECC573927}"/>
              </a:ext>
            </a:extLst>
          </p:cNvPr>
          <p:cNvSpPr/>
          <p:nvPr userDrawn="1"/>
        </p:nvSpPr>
        <p:spPr>
          <a:xfrm>
            <a:off x="3490119" y="512956"/>
            <a:ext cx="2163763" cy="2163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B7468-93CF-D84D-B3CE-649E11BA2B8B}"/>
              </a:ext>
            </a:extLst>
          </p:cNvPr>
          <p:cNvSpPr txBox="1"/>
          <p:nvPr userDrawn="1"/>
        </p:nvSpPr>
        <p:spPr>
          <a:xfrm>
            <a:off x="3568176" y="486841"/>
            <a:ext cx="925261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i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72B2BA-FA92-974D-94AB-F19AFDBD4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68" y="2785700"/>
            <a:ext cx="7698707" cy="1450046"/>
          </a:xfrm>
        </p:spPr>
        <p:txBody>
          <a:bodyPr>
            <a:no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E70C9B-E228-844F-91EA-BE96355CD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46003" y="1645017"/>
            <a:ext cx="2048635" cy="982274"/>
          </a:xfrm>
        </p:spPr>
        <p:txBody>
          <a:bodyPr anchor="b">
            <a:normAutofit/>
          </a:bodyPr>
          <a:lstStyle>
            <a:lvl1pPr marL="0" indent="0">
              <a:buNone/>
              <a:defRPr sz="2800" cap="all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5787573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de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411D68-A925-D742-A7C6-189069ABA4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901" y="512957"/>
            <a:ext cx="2163763" cy="216376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BBFC2A7-B2E6-0542-AA7A-131B07F9FE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0119" y="512957"/>
            <a:ext cx="2163763" cy="216376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003E08-B499-A147-9166-523ECC573927}"/>
              </a:ext>
            </a:extLst>
          </p:cNvPr>
          <p:cNvSpPr/>
          <p:nvPr userDrawn="1"/>
        </p:nvSpPr>
        <p:spPr>
          <a:xfrm>
            <a:off x="6256337" y="512956"/>
            <a:ext cx="2163763" cy="2163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B7468-93CF-D84D-B3CE-649E11BA2B8B}"/>
              </a:ext>
            </a:extLst>
          </p:cNvPr>
          <p:cNvSpPr txBox="1"/>
          <p:nvPr userDrawn="1"/>
        </p:nvSpPr>
        <p:spPr>
          <a:xfrm>
            <a:off x="6334394" y="486841"/>
            <a:ext cx="925261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i="1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8ADF582-B539-5340-BC5A-D0C559B21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68" y="2785700"/>
            <a:ext cx="7698707" cy="1450046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CBC7771-12D3-EE43-9EAF-0D2D545D75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3900" y="1645017"/>
            <a:ext cx="2048635" cy="982274"/>
          </a:xfrm>
        </p:spPr>
        <p:txBody>
          <a:bodyPr anchor="b">
            <a:normAutofit/>
          </a:bodyPr>
          <a:lstStyle>
            <a:lvl1pPr marL="0" indent="0">
              <a:buNone/>
              <a:defRPr sz="2800" cap="all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34357343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82CE2D-304F-9149-82E2-47D9E49D2F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40884" y="-947852"/>
            <a:ext cx="6861988" cy="6861988"/>
          </a:xfrm>
          <a:prstGeom prst="ellipse">
            <a:avLst/>
          </a:prstGeom>
        </p:spPr>
        <p:txBody>
          <a:bodyPr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AC6A14-376C-C446-8B87-4EFE082B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1910"/>
            <a:ext cx="3854142" cy="1202948"/>
          </a:xfrm>
        </p:spPr>
        <p:txBody>
          <a:bodyPr anchor="b"/>
          <a:lstStyle>
            <a:lvl1pPr>
              <a:lnSpc>
                <a:spcPct val="100000"/>
              </a:lnSpc>
              <a:defRPr sz="28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86D433-0371-3848-87B5-B0BFBA9D0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27211"/>
            <a:ext cx="3880626" cy="1477884"/>
          </a:xfrm>
        </p:spPr>
        <p:txBody>
          <a:bodyPr>
            <a:normAutofit/>
          </a:bodyPr>
          <a:lstStyle>
            <a:lvl1pPr marL="360000" indent="-360000">
              <a:lnSpc>
                <a:spcPct val="100000"/>
              </a:lnSpc>
              <a:spcBef>
                <a:spcPts val="1200"/>
              </a:spcBef>
              <a:defRPr sz="2000"/>
            </a:lvl1pPr>
            <a:lvl2pPr marL="720000" indent="-360000">
              <a:lnSpc>
                <a:spcPct val="100000"/>
              </a:lnSpc>
              <a:spcBef>
                <a:spcPts val="600"/>
              </a:spcBef>
              <a:defRPr sz="1800"/>
            </a:lvl2pPr>
            <a:lvl3pPr marL="1080000" indent="-360000">
              <a:lnSpc>
                <a:spcPct val="100000"/>
              </a:lnSpc>
              <a:spcBef>
                <a:spcPts val="600"/>
              </a:spcBef>
              <a:defRPr sz="14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5979615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82CE2D-304F-9149-82E2-47D9E49D2F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40884" y="-947852"/>
            <a:ext cx="6861988" cy="6861988"/>
          </a:xfrm>
          <a:prstGeom prst="ellipse">
            <a:avLst/>
          </a:prstGeom>
        </p:spPr>
        <p:txBody>
          <a:bodyPr anchor="ctr"/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3466BC-8726-9243-AE70-9A5455155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2362"/>
            <a:ext cx="3880626" cy="2163769"/>
          </a:xfrm>
        </p:spPr>
        <p:txBody>
          <a:bodyPr anchor="ctr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8202185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1AC6A14-376C-C446-8B87-4EFE082B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1910"/>
            <a:ext cx="3854142" cy="1202948"/>
          </a:xfrm>
        </p:spPr>
        <p:txBody>
          <a:bodyPr anchor="b"/>
          <a:lstStyle>
            <a:lvl1pPr>
              <a:lnSpc>
                <a:spcPct val="100000"/>
              </a:lnSpc>
              <a:defRPr sz="28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4B31A2-CE5B-0A47-811B-E0493968AC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0325" y="0"/>
            <a:ext cx="4003675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1288BB-31D0-9548-B414-B59013FA4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27211"/>
            <a:ext cx="3880626" cy="1477884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000"/>
            </a:lvl1pPr>
            <a:lvl2pPr marL="720000" indent="-360000">
              <a:spcBef>
                <a:spcPts val="600"/>
              </a:spcBef>
              <a:defRPr sz="1800"/>
            </a:lvl2pPr>
            <a:lvl3pPr marL="1080000" indent="-360000">
              <a:spcBef>
                <a:spcPts val="600"/>
              </a:spcBef>
              <a:defRPr sz="14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7279670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5E208C4-74C9-2B43-B563-BE35E4B4E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0325" y="0"/>
            <a:ext cx="4003675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1E3ABD-0936-6540-A8DA-FEE95FDDF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2362"/>
            <a:ext cx="3880626" cy="2163769"/>
          </a:xfrm>
        </p:spPr>
        <p:txBody>
          <a:bodyPr anchor="ctr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172345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82CE2D-304F-9149-82E2-47D9E49D2F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1016" y="941833"/>
            <a:ext cx="3044825" cy="304482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22CDAE-E1B2-9541-9090-942F619A5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344" y="1382360"/>
            <a:ext cx="4502267" cy="2163769"/>
          </a:xfrm>
        </p:spPr>
        <p:txBody>
          <a:bodyPr anchor="ctr"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315852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98042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81231E-3666-754D-AB7C-7538CD6C21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0469" y="4482790"/>
            <a:ext cx="5586761" cy="311887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20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75A60D-22EF-AC46-9BF3-1EACEA93FED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6772" y="534911"/>
            <a:ext cx="7850458" cy="3613343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9817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D359F-EE21-164F-AC8A-D535720EE1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502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55830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03F5A7-CFE5-7040-89A1-5DE6D66B75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6834" y="682197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E5413608-A8E0-2D42-A568-C682FF16B2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3015" y="682197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1FED77D-2D4A-E240-AEE2-9F3776380B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19196" y="682197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431A367-FA51-F04C-B377-92A2DD8705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79612" y="2579519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55378B0-71AC-2A4A-9225-B34E899654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5793" y="2579519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9EFE8B15-6449-8944-A9F2-61AD881B79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1974" y="2579519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795117-6E23-B945-814E-FA7DE297B5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1554" y="1756717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8C03DD4-5C0A-9A45-8DEB-DF492152DB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68053" y="1756717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FFBB8B7-3183-6346-893C-BDF51509C2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14553" y="1756717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2512398-73C0-924B-8FE8-ABA50E3A3E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5483" y="3618175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1309928-2353-4E4D-8030-9E2CA6E83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1982" y="3618175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0CAE4AF-7BB9-4248-8983-2157E9967F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58482" y="3618175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</p:spTree>
    <p:extLst>
      <p:ext uri="{BB962C8B-B14F-4D97-AF65-F5344CB8AC3E}">
        <p14:creationId xmlns:p14="http://schemas.microsoft.com/office/powerpoint/2010/main" val="116723531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9BB3227-D4C0-2C42-9753-7E3B0BA89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771" y="1224248"/>
            <a:ext cx="7772400" cy="1627909"/>
          </a:xfrm>
        </p:spPr>
        <p:txBody>
          <a:bodyPr anchor="b"/>
          <a:lstStyle>
            <a:lvl1pPr algn="l">
              <a:defRPr sz="8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115E7EE-30E6-9A48-B389-C695DC7045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771" y="2855940"/>
            <a:ext cx="7772400" cy="932999"/>
          </a:xfrm>
        </p:spPr>
        <p:txBody>
          <a:bodyPr>
            <a:normAutofit/>
          </a:bodyPr>
          <a:lstStyle>
            <a:lvl1pPr marL="0" indent="0" algn="l">
              <a:buNone/>
              <a:defRPr sz="2000" cap="small" spc="3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2207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84035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>
            <a:lvl1pPr>
              <a:lnSpc>
                <a:spcPts val="47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51233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93541"/>
            <a:ext cx="5925395" cy="1202948"/>
          </a:xfrm>
        </p:spPr>
        <p:txBody>
          <a:bodyPr anchor="ctr"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EAF9FE-AF81-4B4E-B584-62761FEE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571208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62275"/>
            <a:ext cx="5925395" cy="1202948"/>
          </a:xfrm>
        </p:spPr>
        <p:txBody>
          <a:bodyPr anchor="ctr"/>
          <a:lstStyle>
            <a:lvl1pPr>
              <a:lnSpc>
                <a:spcPts val="45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CA4C54-9693-AA4D-85D3-5ABB9B526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336363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9CE679-9735-6842-B5FA-84D639757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1271238"/>
            <a:ext cx="5925436" cy="2371733"/>
          </a:xfrm>
        </p:spPr>
        <p:txBody>
          <a:bodyPr anchor="ctr">
            <a:no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921298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>
            <a:lvl1pPr>
              <a:lnSpc>
                <a:spcPts val="47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9807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1020"/>
            <a:ext cx="7886700" cy="903793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A17374-4341-444B-B28B-45EEF8335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751644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6212"/>
            <a:ext cx="7886700" cy="903793"/>
          </a:xfrm>
        </p:spPr>
        <p:txBody>
          <a:bodyPr anchor="ctr"/>
          <a:lstStyle>
            <a:lvl1pPr>
              <a:lnSpc>
                <a:spcPts val="4500"/>
              </a:lnSpc>
              <a:defRPr sz="40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41461C-5F22-6541-9A0E-179298356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57590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3569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48C068-0E49-2F41-A2F3-EC8503988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771" y="1224248"/>
            <a:ext cx="7772400" cy="1627909"/>
          </a:xfrm>
        </p:spPr>
        <p:txBody>
          <a:bodyPr anchor="b"/>
          <a:lstStyle>
            <a:lvl1pPr algn="l">
              <a:defRPr sz="8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B9BF818-B4DB-0B4F-973E-7CB2886878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771" y="2855940"/>
            <a:ext cx="7772400" cy="932999"/>
          </a:xfrm>
        </p:spPr>
        <p:txBody>
          <a:bodyPr>
            <a:normAutofit/>
          </a:bodyPr>
          <a:lstStyle>
            <a:lvl1pPr marL="0" indent="0" algn="l">
              <a:buNone/>
              <a:defRPr sz="2000" cap="small" spc="3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9481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02335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>
            <a:lvl1pPr>
              <a:lnSpc>
                <a:spcPts val="47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31391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93541"/>
            <a:ext cx="5925395" cy="1202948"/>
          </a:xfrm>
        </p:spPr>
        <p:txBody>
          <a:bodyPr anchor="ctr"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802701-6F69-934D-911A-86EC24CA2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567293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62275"/>
            <a:ext cx="5925395" cy="1202948"/>
          </a:xfrm>
        </p:spPr>
        <p:txBody>
          <a:bodyPr anchor="ctr"/>
          <a:lstStyle>
            <a:lvl1pPr>
              <a:lnSpc>
                <a:spcPts val="45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4FA069-5B31-C34B-969B-D44B3DD8B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650598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08D10C-B746-3B4A-97F7-CB4C7873D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1271238"/>
            <a:ext cx="5925436" cy="2371733"/>
          </a:xfrm>
        </p:spPr>
        <p:txBody>
          <a:bodyPr anchor="ctr">
            <a:no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7697987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1020"/>
            <a:ext cx="7886700" cy="90379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389D3A-7B0E-374E-BCEA-DF0485229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661021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93541"/>
            <a:ext cx="5925395" cy="1202948"/>
          </a:xfrm>
        </p:spPr>
        <p:txBody>
          <a:bodyPr anchor="ctr"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0BCD5A-4C83-0743-B93B-4CA888170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33732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6212"/>
            <a:ext cx="7886700" cy="903793"/>
          </a:xfrm>
        </p:spPr>
        <p:txBody>
          <a:bodyPr/>
          <a:lstStyle>
            <a:lvl1pPr>
              <a:lnSpc>
                <a:spcPts val="4500"/>
              </a:lnSpc>
              <a:defRPr sz="40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5C62D8-0480-1A41-AA08-C7D460212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036800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70122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62275"/>
            <a:ext cx="5925395" cy="1202948"/>
          </a:xfrm>
        </p:spPr>
        <p:txBody>
          <a:bodyPr anchor="ctr"/>
          <a:lstStyle>
            <a:lvl1pPr>
              <a:lnSpc>
                <a:spcPts val="45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2B28E7-C6EE-5C49-803A-1DB9D0C86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850517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E32900-A80D-F241-A9FA-1E3B4BF5A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1271238"/>
            <a:ext cx="5925436" cy="2371733"/>
          </a:xfrm>
        </p:spPr>
        <p:txBody>
          <a:bodyPr anchor="ctr">
            <a:no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584644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5375"/>
            <a:ext cx="7886700" cy="90379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07110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</p:spPr>
        <p:txBody>
          <a:bodyPr anchor="ctr"/>
          <a:lstStyle>
            <a:lvl1pPr>
              <a:lnSpc>
                <a:spcPts val="4500"/>
              </a:lnSpc>
              <a:defRPr sz="40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C49621-7181-F043-855C-9F06CCF02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78880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5375"/>
            <a:ext cx="7886700" cy="90379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A742FB-2B5B-484F-89AF-A254290026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650" y="1596661"/>
            <a:ext cx="38862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1440000" indent="-360000">
              <a:spcBef>
                <a:spcPts val="600"/>
              </a:spcBef>
              <a:defRPr sz="1400"/>
            </a:lvl4pPr>
            <a:lvl5pPr marL="1800000" indent="-36000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B0C728-7F65-7F43-A7C1-81C8A89F22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29150" y="1596661"/>
            <a:ext cx="38862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1440000" indent="-360000">
              <a:spcBef>
                <a:spcPts val="600"/>
              </a:spcBef>
              <a:defRPr sz="1400"/>
            </a:lvl4pPr>
            <a:lvl5pPr marL="1800000" indent="-36000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914780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97450"/>
            <a:ext cx="7886700" cy="9037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95617"/>
            <a:ext cx="7886700" cy="2966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FFB9E-7099-8044-A4B0-8B18F75DE72E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598319" y="4338769"/>
            <a:ext cx="2081823" cy="4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1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0" r:id="rId3"/>
    <p:sldLayoutId id="2147483672" r:id="rId4"/>
    <p:sldLayoutId id="2147483673" r:id="rId5"/>
    <p:sldLayoutId id="2147483674" r:id="rId6"/>
    <p:sldLayoutId id="2147483662" r:id="rId7"/>
    <p:sldLayoutId id="2147483671" r:id="rId8"/>
    <p:sldLayoutId id="2147483664" r:id="rId9"/>
    <p:sldLayoutId id="2147483675" r:id="rId10"/>
    <p:sldLayoutId id="2147483676" r:id="rId11"/>
    <p:sldLayoutId id="2147483667" r:id="rId12"/>
    <p:sldLayoutId id="2147483677" r:id="rId13"/>
    <p:sldLayoutId id="2147483678" r:id="rId14"/>
    <p:sldLayoutId id="2147483680" r:id="rId15"/>
    <p:sldLayoutId id="2147483681" r:id="rId16"/>
    <p:sldLayoutId id="2147483682" r:id="rId17"/>
    <p:sldLayoutId id="2147483683" r:id="rId18"/>
    <p:sldLayoutId id="2147483679" r:id="rId19"/>
    <p:sldLayoutId id="2147483684" r:id="rId20"/>
    <p:sldLayoutId id="2147483685" r:id="rId21"/>
    <p:sldLayoutId id="2147483686" r:id="rId22"/>
    <p:sldLayoutId id="2147483687" r:id="rId23"/>
  </p:sldLayoutIdLst>
  <p:transition>
    <p:fade/>
  </p:transition>
  <p:txStyles>
    <p:titleStyle>
      <a:lvl1pPr algn="l" defTabSz="685800" rtl="0" eaLnBrk="1" latinLnBrk="0" hangingPunct="1">
        <a:lnSpc>
          <a:spcPct val="53000"/>
        </a:lnSpc>
        <a:spcBef>
          <a:spcPct val="0"/>
        </a:spcBef>
        <a:buNone/>
        <a:defRPr sz="6000" b="0" i="1" kern="1200" cap="all" spc="-100" baseline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279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Cambria Math" panose="02040503050406030204" pitchFamily="18" charset="0"/>
        <a:buChar char="⎯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Cambria Math" panose="02040503050406030204" pitchFamily="18" charset="0"/>
        <a:buChar char="⎯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Cambria Math" panose="02040503050406030204" pitchFamily="18" charset="0"/>
        <a:buChar char="⎯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9235"/>
            <a:ext cx="7886700" cy="903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95617"/>
            <a:ext cx="7886700" cy="2966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FFB9E-7099-8044-A4B0-8B18F75DE72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98319" y="4338769"/>
            <a:ext cx="2081823" cy="4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08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710" r:id="rId9"/>
  </p:sldLayoutIdLst>
  <p:transition>
    <p:fade/>
  </p:transition>
  <p:txStyles>
    <p:titleStyle>
      <a:lvl1pPr algn="l" defTabSz="685800" rtl="0" eaLnBrk="1" latinLnBrk="0" hangingPunct="1">
        <a:lnSpc>
          <a:spcPct val="53000"/>
        </a:lnSpc>
        <a:spcBef>
          <a:spcPct val="0"/>
        </a:spcBef>
        <a:buNone/>
        <a:defRPr sz="6000" b="0" i="1" kern="1200" cap="all" spc="-100" baseline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279450" algn="l" defTabSz="685800" rtl="0" eaLnBrk="1" latinLnBrk="0" hangingPunct="1">
        <a:lnSpc>
          <a:spcPct val="90000"/>
        </a:lnSpc>
        <a:spcBef>
          <a:spcPts val="750"/>
        </a:spcBef>
        <a:buClr>
          <a:schemeClr val="tx1"/>
        </a:buClr>
        <a:buFont typeface="Cambria Math" panose="02040503050406030204" pitchFamily="18" charset="0"/>
        <a:buChar char="⎯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9235"/>
            <a:ext cx="7886700" cy="903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95617"/>
            <a:ext cx="7886700" cy="2966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FFB9E-7099-8044-A4B0-8B18F75DE72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98321" y="4338769"/>
            <a:ext cx="2081818" cy="4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07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transition>
    <p:fade/>
  </p:transition>
  <p:txStyles>
    <p:titleStyle>
      <a:lvl1pPr algn="l" defTabSz="685800" rtl="0" eaLnBrk="1" latinLnBrk="0" hangingPunct="1">
        <a:lnSpc>
          <a:spcPct val="53000"/>
        </a:lnSpc>
        <a:spcBef>
          <a:spcPct val="0"/>
        </a:spcBef>
        <a:buNone/>
        <a:defRPr sz="6000" b="0" i="1" kern="1200" cap="all" spc="-100" baseline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279450" algn="l" defTabSz="685800" rtl="0" eaLnBrk="1" latinLnBrk="0" hangingPunct="1">
        <a:lnSpc>
          <a:spcPct val="90000"/>
        </a:lnSpc>
        <a:spcBef>
          <a:spcPts val="750"/>
        </a:spcBef>
        <a:buClr>
          <a:schemeClr val="tx1"/>
        </a:buClr>
        <a:buFont typeface="Cambria Math" panose="02040503050406030204" pitchFamily="18" charset="0"/>
        <a:buChar char="⎯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9903-FE2C-2643-BCFF-224F13AA1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069572" cy="2913888"/>
          </a:xfrm>
        </p:spPr>
        <p:txBody>
          <a:bodyPr/>
          <a:lstStyle/>
          <a:p>
            <a:pPr>
              <a:lnSpc>
                <a:spcPts val="4080"/>
              </a:lnSpc>
            </a:pPr>
            <a:r>
              <a:rPr lang="en-US" sz="4400" b="1" i="0" dirty="0" err="1"/>
              <a:t>Kas</a:t>
            </a:r>
            <a:r>
              <a:rPr lang="en-US" sz="4400" b="1" i="0" dirty="0"/>
              <a:t> </a:t>
            </a:r>
            <a:r>
              <a:rPr lang="en-US" sz="4400" b="1" i="0" dirty="0" err="1"/>
              <a:t>eesti</a:t>
            </a:r>
            <a:r>
              <a:rPr lang="en-US" sz="4400" b="1" i="0" dirty="0"/>
              <a:t> keel on </a:t>
            </a:r>
            <a:r>
              <a:rPr lang="en-US" sz="4400" b="1" i="0" dirty="0" err="1"/>
              <a:t>raske</a:t>
            </a:r>
            <a:r>
              <a:rPr lang="en-US" sz="4400" b="1" i="0" dirty="0"/>
              <a:t> keel?</a:t>
            </a:r>
            <a:br>
              <a:rPr lang="en-US" sz="4400" b="1" i="0" dirty="0"/>
            </a:br>
            <a:r>
              <a:rPr lang="en-US" sz="4400" b="1" i="0" dirty="0" err="1"/>
              <a:t>eesti</a:t>
            </a:r>
            <a:r>
              <a:rPr lang="en-US" sz="4400" b="1" i="0" dirty="0"/>
              <a:t> </a:t>
            </a:r>
            <a:r>
              <a:rPr lang="en-US" sz="4400" b="1" i="0" dirty="0" err="1"/>
              <a:t>keele</a:t>
            </a:r>
            <a:r>
              <a:rPr lang="en-US" sz="4400" b="1" i="0" dirty="0"/>
              <a:t> </a:t>
            </a:r>
            <a:r>
              <a:rPr lang="en-US" sz="4400" b="1" i="0" dirty="0" err="1"/>
              <a:t>kui</a:t>
            </a:r>
            <a:r>
              <a:rPr lang="en-US" sz="4400" b="1" i="0" dirty="0"/>
              <a:t> </a:t>
            </a:r>
            <a:r>
              <a:rPr lang="en-US" sz="4400" b="1" i="0" dirty="0" err="1"/>
              <a:t>teise</a:t>
            </a:r>
            <a:r>
              <a:rPr lang="en-US" sz="4400" b="1" i="0" dirty="0"/>
              <a:t> </a:t>
            </a:r>
            <a:r>
              <a:rPr lang="en-US" sz="4400" b="1" i="0" dirty="0" err="1"/>
              <a:t>keele</a:t>
            </a:r>
            <a:r>
              <a:rPr lang="en-US" sz="4400" b="1" i="0" dirty="0"/>
              <a:t> </a:t>
            </a:r>
            <a:r>
              <a:rPr lang="en-US" sz="4400" b="1" i="0" dirty="0" err="1"/>
              <a:t>omandamisest</a:t>
            </a:r>
            <a:br>
              <a:rPr lang="en-US" sz="4400" b="1" i="0" dirty="0">
                <a:latin typeface="Athelas" panose="02000503000000020003" pitchFamily="2" charset="77"/>
              </a:rPr>
            </a:br>
            <a:endParaRPr lang="en-US" sz="4400" b="1" i="0" dirty="0">
              <a:effectLst/>
              <a:latin typeface="Athelas" panose="02000503000000020003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C2A25-2DE6-7240-8F29-A9CC2139E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86" y="4051695"/>
            <a:ext cx="8057613" cy="1091805"/>
          </a:xfrm>
        </p:spPr>
        <p:txBody>
          <a:bodyPr>
            <a:normAutofit/>
          </a:bodyPr>
          <a:lstStyle/>
          <a:p>
            <a:pPr algn="r"/>
            <a:r>
              <a:rPr lang="en-US" b="1" dirty="0" err="1"/>
              <a:t>Reili</a:t>
            </a:r>
            <a:r>
              <a:rPr lang="en-US" b="1" dirty="0"/>
              <a:t> Argus</a:t>
            </a:r>
          </a:p>
          <a:p>
            <a:pPr algn="r"/>
            <a:r>
              <a:rPr lang="en-US" b="1" dirty="0"/>
              <a:t>15.10.2024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5258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21" y="0"/>
            <a:ext cx="8899072" cy="13389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i="0" cap="small" spc="0" dirty="0" err="1">
                <a:latin typeface="+mn-lt"/>
                <a:ea typeface="+mn-ea"/>
                <a:cs typeface="+mn-cs"/>
              </a:rPr>
              <a:t>Eesti</a:t>
            </a:r>
            <a:r>
              <a:rPr lang="en-US" sz="3600" b="1" i="0" cap="small" spc="0" dirty="0">
                <a:latin typeface="+mn-lt"/>
                <a:ea typeface="+mn-ea"/>
                <a:cs typeface="+mn-cs"/>
              </a:rPr>
              <a:t> </a:t>
            </a:r>
            <a:r>
              <a:rPr lang="en-US" sz="3600" b="1" i="0" cap="small" spc="0" dirty="0" err="1">
                <a:latin typeface="+mn-lt"/>
                <a:ea typeface="+mn-ea"/>
                <a:cs typeface="+mn-cs"/>
              </a:rPr>
              <a:t>keele</a:t>
            </a:r>
            <a:r>
              <a:rPr lang="en-US" sz="3600" b="1" i="0" cap="small" spc="0" dirty="0">
                <a:latin typeface="+mn-lt"/>
                <a:ea typeface="+mn-ea"/>
                <a:cs typeface="+mn-cs"/>
              </a:rPr>
              <a:t> </a:t>
            </a:r>
            <a:r>
              <a:rPr lang="en-US" sz="3600" b="1" i="0" cap="small" spc="0" dirty="0" err="1">
                <a:latin typeface="+mn-lt"/>
                <a:ea typeface="+mn-ea"/>
                <a:cs typeface="+mn-cs"/>
              </a:rPr>
              <a:t>kui</a:t>
            </a:r>
            <a:r>
              <a:rPr lang="en-US" sz="3600" b="1" i="0" cap="small" spc="0" dirty="0">
                <a:latin typeface="+mn-lt"/>
                <a:ea typeface="+mn-ea"/>
                <a:cs typeface="+mn-cs"/>
              </a:rPr>
              <a:t> </a:t>
            </a:r>
            <a:r>
              <a:rPr lang="en-US" sz="3600" b="1" i="0" cap="small" spc="0" dirty="0" err="1">
                <a:latin typeface="+mn-lt"/>
                <a:ea typeface="+mn-ea"/>
                <a:cs typeface="+mn-cs"/>
              </a:rPr>
              <a:t>teise</a:t>
            </a:r>
            <a:r>
              <a:rPr lang="en-US" sz="3600" b="1" i="0" cap="small" spc="0" dirty="0">
                <a:latin typeface="+mn-lt"/>
                <a:ea typeface="+mn-ea"/>
                <a:cs typeface="+mn-cs"/>
              </a:rPr>
              <a:t> </a:t>
            </a:r>
            <a:r>
              <a:rPr lang="en-US" sz="3600" b="1" i="0" cap="small" spc="0" dirty="0" err="1">
                <a:latin typeface="+mn-lt"/>
                <a:ea typeface="+mn-ea"/>
                <a:cs typeface="+mn-cs"/>
              </a:rPr>
              <a:t>keele</a:t>
            </a:r>
            <a:r>
              <a:rPr lang="en-US" sz="3600" b="1" i="0" cap="small" spc="0" dirty="0">
                <a:latin typeface="+mn-lt"/>
                <a:ea typeface="+mn-ea"/>
                <a:cs typeface="+mn-cs"/>
              </a:rPr>
              <a:t> </a:t>
            </a:r>
            <a:r>
              <a:rPr lang="en-US" sz="3600" b="1" i="0" cap="small" spc="0" dirty="0" err="1">
                <a:latin typeface="+mn-lt"/>
                <a:ea typeface="+mn-ea"/>
                <a:cs typeface="+mn-cs"/>
              </a:rPr>
              <a:t>õppimise</a:t>
            </a:r>
            <a:r>
              <a:rPr lang="en-US" sz="3600" b="1" i="0" cap="small" spc="0" dirty="0">
                <a:latin typeface="+mn-lt"/>
                <a:ea typeface="+mn-ea"/>
                <a:cs typeface="+mn-cs"/>
              </a:rPr>
              <a:t> </a:t>
            </a:r>
            <a:r>
              <a:rPr lang="en-US" sz="3600" b="1" i="0" cap="small" spc="0" dirty="0" err="1">
                <a:latin typeface="+mn-lt"/>
                <a:ea typeface="+mn-ea"/>
                <a:cs typeface="+mn-cs"/>
              </a:rPr>
              <a:t>arengurada</a:t>
            </a:r>
            <a:endParaRPr lang="en-US" sz="3600" b="1" i="0" cap="small" spc="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79DE5D-53A0-C84C-9FCC-D0E5B7074114}"/>
              </a:ext>
            </a:extLst>
          </p:cNvPr>
          <p:cNvSpPr txBox="1"/>
          <p:nvPr/>
        </p:nvSpPr>
        <p:spPr>
          <a:xfrm>
            <a:off x="2615292" y="1722664"/>
            <a:ext cx="636542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t-EE" sz="2400" dirty="0"/>
              <a:t>7-10aastased vene emakeelega õpilased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t-EE" sz="2400" dirty="0"/>
              <a:t>Eri tüüpi koolides üle Eesti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t-EE" sz="2400" dirty="0"/>
              <a:t>Keeleoskust mõõdetud neli aastat, erinevate hindamisvahenditega (grammatiliste vormide omandamise test, pildikirjelduskatse, kirjalikud tööd)</a:t>
            </a:r>
          </a:p>
        </p:txBody>
      </p:sp>
    </p:spTree>
    <p:extLst>
      <p:ext uri="{BB962C8B-B14F-4D97-AF65-F5344CB8AC3E}">
        <p14:creationId xmlns:p14="http://schemas.microsoft.com/office/powerpoint/2010/main" val="133243094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5F3401-6107-6E48-AC7E-C3D500CA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0" y="101555"/>
            <a:ext cx="6064004" cy="1202948"/>
          </a:xfrm>
        </p:spPr>
        <p:txBody>
          <a:bodyPr/>
          <a:lstStyle/>
          <a:p>
            <a:r>
              <a:rPr lang="et-EE" sz="3600" b="1" i="0" cap="small" spc="200" dirty="0">
                <a:latin typeface="+mn-lt"/>
                <a:ea typeface="+mn-ea"/>
                <a:cs typeface="+mn-cs"/>
              </a:rPr>
              <a:t>Grammatika areng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5D3B69-118B-5E4E-AA4E-D1483F9CD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775" y="1304503"/>
            <a:ext cx="5870449" cy="3757354"/>
          </a:xfrm>
        </p:spPr>
        <p:txBody>
          <a:bodyPr>
            <a:normAutofit/>
          </a:bodyPr>
          <a:lstStyle/>
          <a:p>
            <a:r>
              <a:rPr lang="et-EE" dirty="0"/>
              <a:t>Mõistmine ja kasutamine – suur lõhe kahe oskuse vahel</a:t>
            </a:r>
          </a:p>
          <a:p>
            <a:r>
              <a:rPr lang="et-EE" dirty="0"/>
              <a:t>Areng esimesel ja teisel aastal kiirem, siis justkui seisak</a:t>
            </a:r>
          </a:p>
          <a:p>
            <a:r>
              <a:rPr lang="et-EE" dirty="0"/>
              <a:t>Muutevormide areng algab nimetava käände vormist nimisõnadel ja 3. pöörde vormist (nt </a:t>
            </a:r>
            <a:r>
              <a:rPr lang="et-EE" i="1" dirty="0"/>
              <a:t>jookseb</a:t>
            </a:r>
            <a:r>
              <a:rPr lang="et-EE" dirty="0"/>
              <a:t>) tegusõnadel</a:t>
            </a:r>
          </a:p>
          <a:p>
            <a:pPr lvl="1"/>
            <a:endParaRPr lang="et-EE" dirty="0"/>
          </a:p>
          <a:p>
            <a:pPr lvl="1"/>
            <a:endParaRPr lang="et-EE" dirty="0"/>
          </a:p>
          <a:p>
            <a:pPr lvl="1"/>
            <a:endParaRPr lang="et-EE" dirty="0"/>
          </a:p>
          <a:p>
            <a:pPr lvl="1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4928378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BCC8-68C4-9E4E-9346-04BB211E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24" y="132253"/>
            <a:ext cx="7940380" cy="983315"/>
          </a:xfrm>
        </p:spPr>
        <p:txBody>
          <a:bodyPr/>
          <a:lstStyle/>
          <a:p>
            <a:r>
              <a:rPr lang="et-EE" sz="4400" b="1" i="0" cap="small" spc="200" dirty="0"/>
              <a:t>Grammatika areng 2</a:t>
            </a:r>
            <a:endParaRPr lang="et-EE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BE9CF-407E-994B-AADE-10F5FF241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6544" y="1115568"/>
            <a:ext cx="6995160" cy="36210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t-EE" dirty="0"/>
              <a:t>Aasta pärast</a:t>
            </a:r>
          </a:p>
          <a:p>
            <a:pPr lvl="1"/>
            <a:r>
              <a:rPr lang="et-EE" dirty="0"/>
              <a:t>NS: ainsuse nimetav &gt; mitmuse nimetav</a:t>
            </a:r>
          </a:p>
          <a:p>
            <a:pPr lvl="1"/>
            <a:r>
              <a:rPr lang="et-EE" dirty="0"/>
              <a:t>TS: 3. pööre (</a:t>
            </a:r>
            <a:r>
              <a:rPr lang="et-EE" i="1" dirty="0"/>
              <a:t>poiss </a:t>
            </a:r>
            <a:r>
              <a:rPr lang="et-EE" i="1" dirty="0" err="1"/>
              <a:t>jookse-b</a:t>
            </a:r>
            <a:r>
              <a:rPr lang="et-EE" dirty="0"/>
              <a:t>), 1. pööre (</a:t>
            </a:r>
            <a:r>
              <a:rPr lang="et-EE" i="1" dirty="0"/>
              <a:t>mina </a:t>
            </a:r>
            <a:r>
              <a:rPr lang="et-EE" i="1" dirty="0" err="1"/>
              <a:t>jookse-n</a:t>
            </a:r>
            <a:r>
              <a:rPr lang="et-EE" dirty="0"/>
              <a:t>)</a:t>
            </a:r>
          </a:p>
          <a:p>
            <a:pPr marL="0" indent="0">
              <a:buNone/>
            </a:pPr>
            <a:r>
              <a:rPr lang="et-EE" dirty="0"/>
              <a:t>Kahe aasta pärast</a:t>
            </a:r>
          </a:p>
          <a:p>
            <a:pPr lvl="1"/>
            <a:r>
              <a:rPr lang="et-EE" dirty="0"/>
              <a:t>NS: ainsuse nimetav &gt; mitmuse nimetav &gt; ainsuse kaasaütlev &gt; alalütlev (</a:t>
            </a:r>
            <a:r>
              <a:rPr lang="et-EE" i="1" dirty="0"/>
              <a:t>kellel?</a:t>
            </a:r>
            <a:r>
              <a:rPr lang="et-EE" dirty="0"/>
              <a:t>)</a:t>
            </a:r>
          </a:p>
          <a:p>
            <a:pPr lvl="1"/>
            <a:r>
              <a:rPr lang="et-EE" dirty="0"/>
              <a:t>TS: 3. pööre (</a:t>
            </a:r>
            <a:r>
              <a:rPr lang="et-EE" i="1" dirty="0"/>
              <a:t>poiss </a:t>
            </a:r>
            <a:r>
              <a:rPr lang="et-EE" i="1" dirty="0" err="1"/>
              <a:t>jookse-b</a:t>
            </a:r>
            <a:r>
              <a:rPr lang="et-EE" dirty="0"/>
              <a:t>), 1. pööre (</a:t>
            </a:r>
            <a:r>
              <a:rPr lang="et-EE" i="1" dirty="0"/>
              <a:t>mina </a:t>
            </a:r>
            <a:r>
              <a:rPr lang="et-EE" i="1" dirty="0" err="1"/>
              <a:t>jookse-n</a:t>
            </a:r>
            <a:r>
              <a:rPr lang="et-EE" dirty="0"/>
              <a:t>) &gt; eitav kõne (</a:t>
            </a:r>
            <a:r>
              <a:rPr lang="et-EE" i="1" dirty="0"/>
              <a:t>mina ei jookse</a:t>
            </a:r>
            <a:r>
              <a:rPr lang="et-EE" dirty="0"/>
              <a:t>), lihtmineviku 3. pööre (</a:t>
            </a:r>
            <a:r>
              <a:rPr lang="et-EE" i="1" dirty="0"/>
              <a:t>poiss jooksis</a:t>
            </a:r>
            <a:r>
              <a:rPr lang="et-EE" dirty="0"/>
              <a:t>)</a:t>
            </a:r>
          </a:p>
          <a:p>
            <a:pPr marL="0" indent="0">
              <a:buNone/>
            </a:pPr>
            <a:r>
              <a:rPr lang="et-EE" dirty="0"/>
              <a:t>Kolme aasta pärast</a:t>
            </a:r>
          </a:p>
          <a:p>
            <a:pPr lvl="1"/>
            <a:r>
              <a:rPr lang="et-EE" dirty="0"/>
              <a:t>NS: ainsuse nimetav &gt; mitmuse nimetav ainsuse kaasaütlev &gt; alalütlev (</a:t>
            </a:r>
            <a:r>
              <a:rPr lang="et-EE" i="1" dirty="0"/>
              <a:t>kellel?</a:t>
            </a:r>
            <a:r>
              <a:rPr lang="et-EE" dirty="0"/>
              <a:t>) &gt; osastav (</a:t>
            </a:r>
            <a:r>
              <a:rPr lang="et-EE" i="1" dirty="0"/>
              <a:t>mida?</a:t>
            </a:r>
            <a:r>
              <a:rPr lang="et-EE" dirty="0"/>
              <a:t>)</a:t>
            </a:r>
          </a:p>
          <a:p>
            <a:pPr lvl="1"/>
            <a:r>
              <a:rPr lang="et-EE" dirty="0"/>
              <a:t>TS: 3. pööre (</a:t>
            </a:r>
            <a:r>
              <a:rPr lang="et-EE" i="1" dirty="0"/>
              <a:t>jookseb</a:t>
            </a:r>
            <a:r>
              <a:rPr lang="et-EE" dirty="0"/>
              <a:t>), 1. pööre (</a:t>
            </a:r>
            <a:r>
              <a:rPr lang="et-EE" i="1" dirty="0"/>
              <a:t>jooksen</a:t>
            </a:r>
            <a:r>
              <a:rPr lang="et-EE" dirty="0"/>
              <a:t>) &gt; eitav kõne (</a:t>
            </a:r>
            <a:r>
              <a:rPr lang="et-EE" i="1" dirty="0"/>
              <a:t>mina ei jookse</a:t>
            </a:r>
            <a:r>
              <a:rPr lang="et-EE" dirty="0"/>
              <a:t>), lihtmineviku 3. pööre (</a:t>
            </a:r>
            <a:r>
              <a:rPr lang="et-EE" i="1" dirty="0"/>
              <a:t>jooksis</a:t>
            </a:r>
            <a:r>
              <a:rPr lang="et-EE" dirty="0"/>
              <a:t>) &gt; lihtmineviku 1. pööre (</a:t>
            </a:r>
            <a:r>
              <a:rPr lang="et-EE" i="1" dirty="0"/>
              <a:t>jooksin</a:t>
            </a:r>
            <a:r>
              <a:rPr lang="et-EE" dirty="0"/>
              <a:t>) &gt; oleviku 2. pööre (</a:t>
            </a:r>
            <a:r>
              <a:rPr lang="et-EE" i="1" dirty="0"/>
              <a:t>jooksed</a:t>
            </a:r>
            <a:r>
              <a:rPr lang="et-EE" dirty="0"/>
              <a:t>)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1576748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AA219-734E-894D-9E00-0D76B171E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61" y="0"/>
            <a:ext cx="6837549" cy="1202948"/>
          </a:xfrm>
        </p:spPr>
        <p:txBody>
          <a:bodyPr/>
          <a:lstStyle/>
          <a:p>
            <a:r>
              <a:rPr lang="et-EE" sz="3600" b="1" i="0" cap="small" spc="200" dirty="0">
                <a:latin typeface="+mn-lt"/>
                <a:ea typeface="+mn-ea"/>
                <a:cs typeface="+mn-cs"/>
              </a:rPr>
              <a:t>Sõnavara areng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9ED1A-0170-B54D-BC5C-89A1FA668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8416" y="1265462"/>
            <a:ext cx="5815583" cy="3878037"/>
          </a:xfrm>
        </p:spPr>
        <p:txBody>
          <a:bodyPr>
            <a:normAutofit/>
          </a:bodyPr>
          <a:lstStyle/>
          <a:p>
            <a:r>
              <a:rPr lang="et-EE" dirty="0"/>
              <a:t>Alguses sõnavaras suures ülekaalus nimisõnad, tegusõnadest 3-4 tavalisemat (</a:t>
            </a:r>
            <a:r>
              <a:rPr lang="et-EE" i="1" dirty="0"/>
              <a:t>ujub, seisab, istub</a:t>
            </a:r>
            <a:r>
              <a:rPr lang="et-EE" dirty="0"/>
              <a:t>).</a:t>
            </a:r>
          </a:p>
          <a:p>
            <a:r>
              <a:rPr lang="et-EE" dirty="0"/>
              <a:t>Areng toimub </a:t>
            </a:r>
            <a:r>
              <a:rPr lang="et-EE" dirty="0" err="1"/>
              <a:t>sõnaliigiti</a:t>
            </a:r>
            <a:r>
              <a:rPr lang="et-EE" dirty="0"/>
              <a:t> ebaühtlaselt.</a:t>
            </a:r>
          </a:p>
          <a:p>
            <a:endParaRPr lang="et-EE" dirty="0"/>
          </a:p>
          <a:p>
            <a:r>
              <a:rPr lang="et-EE" dirty="0"/>
              <a:t>Pärast kaht aastat eesti keele õppimist:</a:t>
            </a:r>
          </a:p>
          <a:p>
            <a:pPr lvl="1">
              <a:spcAft>
                <a:spcPts val="600"/>
              </a:spcAft>
            </a:pPr>
            <a:r>
              <a:rPr lang="et-EE" dirty="0"/>
              <a:t>Õpilaste pildikirjeldustes kasutatud rohkem nimisõnu, vähem tegu- ja määrsõnu, liitsõnad omandatud tervikuna (nt </a:t>
            </a:r>
            <a:r>
              <a:rPr lang="et-EE" i="1" dirty="0"/>
              <a:t>vanaema, vanaisa</a:t>
            </a:r>
            <a:r>
              <a:rPr lang="et-EE" dirty="0"/>
              <a:t>).</a:t>
            </a:r>
          </a:p>
          <a:p>
            <a:pPr lvl="1">
              <a:spcAft>
                <a:spcPts val="600"/>
              </a:spcAft>
            </a:pPr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9308A-17DC-0E4E-B879-7A8C69C5E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1" y="1265462"/>
            <a:ext cx="3136715" cy="238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2669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9B50B-41BC-7A4E-9E52-68FE2DDE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84" y="31492"/>
            <a:ext cx="5925395" cy="1202948"/>
          </a:xfrm>
        </p:spPr>
        <p:txBody>
          <a:bodyPr/>
          <a:lstStyle/>
          <a:p>
            <a:r>
              <a:rPr lang="et-EE" sz="4000" b="1" i="0" cap="small" spc="200" dirty="0"/>
              <a:t>Sõnavara areng 2</a:t>
            </a:r>
            <a:endParaRPr lang="et-E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E54E1-CC0D-A44C-AA64-4ABBA4703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6544" y="1005841"/>
            <a:ext cx="7013448" cy="365760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t-EE" dirty="0"/>
              <a:t>Kolme aasta pärast</a:t>
            </a:r>
          </a:p>
          <a:p>
            <a:pPr lvl="1">
              <a:spcAft>
                <a:spcPts val="600"/>
              </a:spcAft>
            </a:pPr>
            <a:r>
              <a:rPr lang="et-EE" dirty="0"/>
              <a:t>Sõnavara tervikuna ainult pisut ulatuslikum, kuid nimisõnade osakaal vähenenud, juurde tulnud asesõnu (</a:t>
            </a:r>
            <a:r>
              <a:rPr lang="et-EE" i="1" dirty="0"/>
              <a:t>tema</a:t>
            </a:r>
            <a:r>
              <a:rPr lang="et-EE" dirty="0"/>
              <a:t> ja </a:t>
            </a:r>
            <a:r>
              <a:rPr lang="et-EE" i="1" dirty="0"/>
              <a:t>see</a:t>
            </a:r>
            <a:r>
              <a:rPr lang="et-EE" dirty="0"/>
              <a:t> kõrvale ka </a:t>
            </a:r>
            <a:r>
              <a:rPr lang="et-EE" i="1" dirty="0"/>
              <a:t>oma, enda, teine, kõik</a:t>
            </a:r>
            <a:r>
              <a:rPr lang="et-EE" dirty="0"/>
              <a:t>), omadussõnu (peale värvinimede ka muid, nt </a:t>
            </a:r>
            <a:r>
              <a:rPr lang="et-EE" i="1" dirty="0"/>
              <a:t>ilus</a:t>
            </a:r>
            <a:r>
              <a:rPr lang="et-EE" dirty="0"/>
              <a:t>, </a:t>
            </a:r>
            <a:r>
              <a:rPr lang="et-EE" i="1" dirty="0"/>
              <a:t>suur</a:t>
            </a:r>
            <a:r>
              <a:rPr lang="et-EE" dirty="0"/>
              <a:t>) ja määrsõnu (</a:t>
            </a:r>
            <a:r>
              <a:rPr lang="et-EE" i="1" dirty="0"/>
              <a:t>veel </a:t>
            </a:r>
            <a:r>
              <a:rPr lang="et-EE" dirty="0"/>
              <a:t>ja </a:t>
            </a:r>
            <a:r>
              <a:rPr lang="et-EE" i="1" dirty="0"/>
              <a:t>väga</a:t>
            </a:r>
            <a:r>
              <a:rPr lang="et-EE" dirty="0"/>
              <a:t> kõrvale </a:t>
            </a:r>
            <a:r>
              <a:rPr lang="et-EE" i="1" dirty="0"/>
              <a:t>palju</a:t>
            </a:r>
            <a:r>
              <a:rPr lang="et-EE" dirty="0"/>
              <a:t>, </a:t>
            </a:r>
            <a:r>
              <a:rPr lang="et-EE" i="1" dirty="0"/>
              <a:t>juba</a:t>
            </a:r>
            <a:r>
              <a:rPr lang="et-EE" dirty="0"/>
              <a:t>), ka mõned omaloodud liitsõnad (nt </a:t>
            </a:r>
            <a:r>
              <a:rPr lang="et-EE" i="1" dirty="0"/>
              <a:t>ujutrussikud</a:t>
            </a:r>
            <a:r>
              <a:rPr lang="et-EE" dirty="0"/>
              <a:t>). </a:t>
            </a:r>
          </a:p>
          <a:p>
            <a:pPr lvl="1">
              <a:spcAft>
                <a:spcPts val="600"/>
              </a:spcAft>
            </a:pPr>
            <a:r>
              <a:rPr lang="et-EE" dirty="0"/>
              <a:t>Nõrgema ja tugevama keeleoskusega laste keelt eristab just rikkalikum verbisõnavara tugevamatel. Enamasti kasutavad lapsed eelA1-taseme sõnu, u 15% on üle selle taseme (A1, A2-taseme) sõnu.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t-EE" dirty="0"/>
              <a:t>Nelja aasta pärast</a:t>
            </a:r>
          </a:p>
          <a:p>
            <a:pPr lvl="1">
              <a:spcAft>
                <a:spcPts val="600"/>
              </a:spcAft>
            </a:pPr>
            <a:r>
              <a:rPr lang="et-EE" dirty="0"/>
              <a:t>Sõnavara 2-3 sõna võrra laiem. Juurde on tulnud asesõnu (</a:t>
            </a:r>
            <a:r>
              <a:rPr lang="et-EE" i="1" dirty="0"/>
              <a:t>tema, sama, mis, nad</a:t>
            </a:r>
            <a:r>
              <a:rPr lang="et-EE" dirty="0"/>
              <a:t>), määrsõnu (</a:t>
            </a:r>
            <a:r>
              <a:rPr lang="et-EE" i="1" dirty="0"/>
              <a:t>seal, siin, lihtsalt, hästi</a:t>
            </a:r>
            <a:r>
              <a:rPr lang="et-EE" dirty="0"/>
              <a:t>), tegusõnu (</a:t>
            </a:r>
            <a:r>
              <a:rPr lang="et-EE" i="1" dirty="0"/>
              <a:t>vaatama, tundma</a:t>
            </a:r>
            <a:r>
              <a:rPr lang="et-EE" dirty="0"/>
              <a:t>), ka uusi liitsõnu (</a:t>
            </a:r>
            <a:r>
              <a:rPr lang="et-EE" i="1" dirty="0"/>
              <a:t>päevituskreem, päevavari, tumeoranž</a:t>
            </a:r>
            <a:r>
              <a:rPr lang="et-EE" dirty="0"/>
              <a:t>). </a:t>
            </a:r>
          </a:p>
          <a:p>
            <a:pPr lvl="1">
              <a:spcAft>
                <a:spcPts val="600"/>
              </a:spcAft>
            </a:pPr>
            <a:r>
              <a:rPr lang="et-EE" dirty="0"/>
              <a:t>Lisandunud on ka mõned B1- ja B2-taseme sõnad (nt </a:t>
            </a:r>
            <a:r>
              <a:rPr lang="et-EE" i="1" dirty="0"/>
              <a:t>kajakas, triip</a:t>
            </a:r>
            <a:r>
              <a:rPr lang="et-EE" dirty="0"/>
              <a:t>).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2480926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D64D5-5BCD-A546-9D4B-D1F8048F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23" y="93391"/>
            <a:ext cx="5925395" cy="1202948"/>
          </a:xfrm>
        </p:spPr>
        <p:txBody>
          <a:bodyPr/>
          <a:lstStyle/>
          <a:p>
            <a:r>
              <a:rPr lang="et-EE" sz="3600" b="1" i="0" cap="small" spc="0" dirty="0">
                <a:latin typeface="+mn-lt"/>
                <a:ea typeface="+mn-ea"/>
                <a:cs typeface="+mn-cs"/>
              </a:rPr>
              <a:t>Komistuskive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A789F-51C7-3842-9808-7B06E887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4832" y="1010589"/>
            <a:ext cx="6887718" cy="374919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t-EE" dirty="0"/>
              <a:t>Liiga kaua õpetatakse ainult nimetava käände vorme</a:t>
            </a:r>
          </a:p>
          <a:p>
            <a:pPr>
              <a:spcBef>
                <a:spcPts val="600"/>
              </a:spcBef>
            </a:pPr>
            <a:endParaRPr lang="et-EE" dirty="0"/>
          </a:p>
          <a:p>
            <a:pPr>
              <a:spcBef>
                <a:spcPts val="600"/>
              </a:spcBef>
            </a:pPr>
            <a:r>
              <a:rPr lang="et-EE" dirty="0"/>
              <a:t>Liiga suur rõhk nimisõnadel, suhtlemiseks on vaja ka tegusõnu ja määrsõnu</a:t>
            </a:r>
          </a:p>
          <a:p>
            <a:pPr>
              <a:spcBef>
                <a:spcPts val="600"/>
              </a:spcBef>
            </a:pPr>
            <a:endParaRPr lang="et-EE" dirty="0"/>
          </a:p>
          <a:p>
            <a:pPr>
              <a:spcBef>
                <a:spcPts val="600"/>
              </a:spcBef>
            </a:pPr>
            <a:r>
              <a:rPr lang="et-EE" dirty="0"/>
              <a:t>Kohasuhteid tuleks hakata õpetama kohe – ilma oskuseta väljendada kohta (</a:t>
            </a:r>
            <a:r>
              <a:rPr lang="et-EE" i="1" dirty="0"/>
              <a:t>sisse, sees, seest, koju, kooli </a:t>
            </a:r>
            <a:r>
              <a:rPr lang="et-EE" dirty="0"/>
              <a:t>jne), on väga raske rääkida</a:t>
            </a:r>
          </a:p>
          <a:p>
            <a:pPr>
              <a:spcBef>
                <a:spcPts val="600"/>
              </a:spcBef>
            </a:pPr>
            <a:endParaRPr lang="et-EE" dirty="0"/>
          </a:p>
          <a:p>
            <a:pPr>
              <a:spcBef>
                <a:spcPts val="600"/>
              </a:spcBef>
            </a:pPr>
            <a:r>
              <a:rPr lang="et-EE" dirty="0"/>
              <a:t>Grammatikat tuleb hakata kohe õpetama – aga mitte reegleid, vaid väljendeid ja vorme</a:t>
            </a:r>
          </a:p>
          <a:p>
            <a:pPr>
              <a:spcBef>
                <a:spcPts val="600"/>
              </a:spcBef>
            </a:pPr>
            <a:endParaRPr lang="et-EE" dirty="0"/>
          </a:p>
          <a:p>
            <a:pPr>
              <a:spcBef>
                <a:spcPts val="600"/>
              </a:spcBef>
            </a:pPr>
            <a:r>
              <a:rPr lang="et-EE" dirty="0"/>
              <a:t>Vahel on õpetaja liiga kaugel lapse lähima arengu tsoonist, tema väljenduslaad on lapse jaoks keeruline.</a:t>
            </a:r>
          </a:p>
        </p:txBody>
      </p:sp>
    </p:spTree>
    <p:extLst>
      <p:ext uri="{BB962C8B-B14F-4D97-AF65-F5344CB8AC3E}">
        <p14:creationId xmlns:p14="http://schemas.microsoft.com/office/powerpoint/2010/main" val="162116937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98" y="168857"/>
            <a:ext cx="5925395" cy="1153756"/>
          </a:xfrm>
        </p:spPr>
        <p:txBody>
          <a:bodyPr/>
          <a:lstStyle/>
          <a:p>
            <a:r>
              <a:rPr lang="en-US" sz="4400" b="1" i="0" cap="small" dirty="0" err="1"/>
              <a:t>Kokkuvõtteks</a:t>
            </a:r>
            <a:endParaRPr lang="en-US" sz="4400" b="1" i="0" cap="smal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5459F-E8A2-3B46-AAF5-13C23345A834}"/>
              </a:ext>
            </a:extLst>
          </p:cNvPr>
          <p:cNvSpPr txBox="1"/>
          <p:nvPr/>
        </p:nvSpPr>
        <p:spPr>
          <a:xfrm>
            <a:off x="2075688" y="1322613"/>
            <a:ext cx="69128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200" dirty="0"/>
              <a:t>Eesti keel on raskuselt nagu iga teinegi keel – ei raskem ega kergem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200" dirty="0"/>
              <a:t>Rasked-keerulised kohad tuleb ära tunda ja mõelda nende omandamiseks strateegia (nt mingite eeskujuks olevate väljendite </a:t>
            </a:r>
            <a:r>
              <a:rPr lang="et-EE" sz="2200" dirty="0" err="1"/>
              <a:t>päheõppimine</a:t>
            </a:r>
            <a:r>
              <a:rPr lang="et-EE" sz="2200" dirty="0"/>
              <a:t> vms)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200" dirty="0"/>
              <a:t>Keeleõpe on loomulikult pingutus, ja pingutama peavad ka eesti emakeelega lapsed, pingutada on kergem, kui õpikeskkond on rõõmus </a:t>
            </a:r>
            <a:r>
              <a:rPr lang="et-EE" sz="2200"/>
              <a:t>ja sõbralik</a:t>
            </a:r>
            <a:endParaRPr lang="et-EE" sz="2200" dirty="0"/>
          </a:p>
        </p:txBody>
      </p:sp>
    </p:spTree>
    <p:extLst>
      <p:ext uri="{BB962C8B-B14F-4D97-AF65-F5344CB8AC3E}">
        <p14:creationId xmlns:p14="http://schemas.microsoft.com/office/powerpoint/2010/main" val="53300605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A6A661-CE62-E84E-BA5B-228F6FF38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17" y="1472184"/>
            <a:ext cx="6214340" cy="29107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0" cap="none" dirty="0">
                <a:latin typeface="+mn-lt"/>
                <a:ea typeface="+mn-ea"/>
                <a:cs typeface="+mn-cs"/>
              </a:rPr>
              <a:t> - </a:t>
            </a:r>
            <a:r>
              <a:rPr lang="en-US" sz="2400" i="0" cap="none" dirty="0" err="1">
                <a:latin typeface="+mn-lt"/>
                <a:ea typeface="+mn-ea"/>
                <a:cs typeface="+mn-cs"/>
              </a:rPr>
              <a:t>Müüdid</a:t>
            </a:r>
            <a:br>
              <a:rPr lang="en-US" sz="2400" i="0" cap="none" dirty="0">
                <a:latin typeface="+mn-lt"/>
                <a:ea typeface="+mn-ea"/>
                <a:cs typeface="+mn-cs"/>
              </a:rPr>
            </a:br>
            <a:r>
              <a:rPr lang="en-US" sz="2400" i="0" cap="none" dirty="0">
                <a:latin typeface="+mn-lt"/>
                <a:ea typeface="+mn-ea"/>
                <a:cs typeface="+mn-cs"/>
              </a:rPr>
              <a:t> - Mis </a:t>
            </a:r>
            <a:r>
              <a:rPr lang="en-US" sz="2400" i="0" cap="none" dirty="0" err="1">
                <a:latin typeface="+mn-lt"/>
                <a:ea typeface="+mn-ea"/>
                <a:cs typeface="+mn-cs"/>
              </a:rPr>
              <a:t>hirmutab</a:t>
            </a:r>
            <a:r>
              <a:rPr lang="en-US" sz="2400" i="0" cap="none" dirty="0">
                <a:latin typeface="+mn-lt"/>
                <a:ea typeface="+mn-ea"/>
                <a:cs typeface="+mn-cs"/>
              </a:rPr>
              <a:t> </a:t>
            </a:r>
            <a:r>
              <a:rPr lang="en-US" sz="2400" i="0" cap="none" dirty="0" err="1">
                <a:latin typeface="+mn-lt"/>
                <a:ea typeface="+mn-ea"/>
                <a:cs typeface="+mn-cs"/>
              </a:rPr>
              <a:t>eesti</a:t>
            </a:r>
            <a:r>
              <a:rPr lang="en-US" sz="2400" i="0" cap="none" dirty="0">
                <a:latin typeface="+mn-lt"/>
                <a:ea typeface="+mn-ea"/>
                <a:cs typeface="+mn-cs"/>
              </a:rPr>
              <a:t> </a:t>
            </a:r>
            <a:r>
              <a:rPr lang="en-US" sz="2400" i="0" cap="none" dirty="0" err="1">
                <a:latin typeface="+mn-lt"/>
                <a:ea typeface="+mn-ea"/>
                <a:cs typeface="+mn-cs"/>
              </a:rPr>
              <a:t>keele</a:t>
            </a:r>
            <a:r>
              <a:rPr lang="en-US" sz="2400" i="0" cap="none" dirty="0">
                <a:latin typeface="+mn-lt"/>
                <a:ea typeface="+mn-ea"/>
                <a:cs typeface="+mn-cs"/>
              </a:rPr>
              <a:t> </a:t>
            </a:r>
            <a:r>
              <a:rPr lang="en-US" sz="2400" i="0" cap="none" dirty="0" err="1">
                <a:latin typeface="+mn-lt"/>
                <a:ea typeface="+mn-ea"/>
                <a:cs typeface="+mn-cs"/>
              </a:rPr>
              <a:t>kui</a:t>
            </a:r>
            <a:r>
              <a:rPr lang="en-US" sz="2400" i="0" cap="none" dirty="0">
                <a:latin typeface="+mn-lt"/>
                <a:ea typeface="+mn-ea"/>
                <a:cs typeface="+mn-cs"/>
              </a:rPr>
              <a:t> </a:t>
            </a:r>
            <a:r>
              <a:rPr lang="en-US" sz="2400" i="0" cap="none" dirty="0" err="1">
                <a:latin typeface="+mn-lt"/>
                <a:ea typeface="+mn-ea"/>
                <a:cs typeface="+mn-cs"/>
              </a:rPr>
              <a:t>teise</a:t>
            </a:r>
            <a:r>
              <a:rPr lang="en-US" sz="2400" i="0" cap="none" dirty="0">
                <a:latin typeface="+mn-lt"/>
                <a:ea typeface="+mn-ea"/>
                <a:cs typeface="+mn-cs"/>
              </a:rPr>
              <a:t> </a:t>
            </a:r>
            <a:r>
              <a:rPr lang="en-US" sz="2400" i="0" cap="none" dirty="0" err="1">
                <a:latin typeface="+mn-lt"/>
                <a:ea typeface="+mn-ea"/>
                <a:cs typeface="+mn-cs"/>
              </a:rPr>
              <a:t>keele</a:t>
            </a:r>
            <a:r>
              <a:rPr lang="en-US" sz="2400" i="0" cap="none" dirty="0">
                <a:latin typeface="+mn-lt"/>
                <a:ea typeface="+mn-ea"/>
                <a:cs typeface="+mn-cs"/>
              </a:rPr>
              <a:t> </a:t>
            </a:r>
            <a:r>
              <a:rPr lang="en-US" sz="2400" i="0" cap="none" dirty="0" err="1">
                <a:latin typeface="+mn-lt"/>
                <a:ea typeface="+mn-ea"/>
                <a:cs typeface="+mn-cs"/>
              </a:rPr>
              <a:t>õppijat</a:t>
            </a:r>
            <a:r>
              <a:rPr lang="en-US" sz="2400" i="0" cap="none" dirty="0">
                <a:latin typeface="+mn-lt"/>
                <a:ea typeface="+mn-ea"/>
                <a:cs typeface="+mn-cs"/>
              </a:rPr>
              <a:t>?</a:t>
            </a:r>
            <a:br>
              <a:rPr lang="en-US" sz="2400" i="0" cap="none" dirty="0">
                <a:latin typeface="+mn-lt"/>
                <a:ea typeface="+mn-ea"/>
                <a:cs typeface="+mn-cs"/>
              </a:rPr>
            </a:br>
            <a:r>
              <a:rPr lang="en-US" sz="2400" i="0" cap="none" dirty="0">
                <a:latin typeface="+mn-lt"/>
                <a:ea typeface="+mn-ea"/>
                <a:cs typeface="+mn-cs"/>
              </a:rPr>
              <a:t> - Mis </a:t>
            </a:r>
            <a:r>
              <a:rPr lang="en-US" sz="2400" i="0" cap="none" dirty="0" err="1">
                <a:latin typeface="+mn-lt"/>
                <a:ea typeface="+mn-ea"/>
                <a:cs typeface="+mn-cs"/>
              </a:rPr>
              <a:t>võib</a:t>
            </a:r>
            <a:r>
              <a:rPr lang="en-US" sz="2400" i="0" cap="none" dirty="0">
                <a:latin typeface="+mn-lt"/>
                <a:ea typeface="+mn-ea"/>
                <a:cs typeface="+mn-cs"/>
              </a:rPr>
              <a:t> </a:t>
            </a:r>
            <a:r>
              <a:rPr lang="en-US" sz="2400" i="0" cap="none" dirty="0" err="1">
                <a:latin typeface="+mn-lt"/>
                <a:ea typeface="+mn-ea"/>
                <a:cs typeface="+mn-cs"/>
              </a:rPr>
              <a:t>tegelikult</a:t>
            </a:r>
            <a:r>
              <a:rPr lang="en-US" sz="2400" i="0" cap="none" dirty="0">
                <a:latin typeface="+mn-lt"/>
                <a:ea typeface="+mn-ea"/>
                <a:cs typeface="+mn-cs"/>
              </a:rPr>
              <a:t> </a:t>
            </a:r>
            <a:r>
              <a:rPr lang="en-US" sz="2400" i="0" cap="none" dirty="0" err="1">
                <a:latin typeface="+mn-lt"/>
                <a:ea typeface="+mn-ea"/>
                <a:cs typeface="+mn-cs"/>
              </a:rPr>
              <a:t>raske</a:t>
            </a:r>
            <a:r>
              <a:rPr lang="en-US" sz="2400" i="0" cap="none" dirty="0">
                <a:latin typeface="+mn-lt"/>
                <a:ea typeface="+mn-ea"/>
                <a:cs typeface="+mn-cs"/>
              </a:rPr>
              <a:t> olla?</a:t>
            </a:r>
            <a:br>
              <a:rPr lang="en-US" sz="2400" i="0" cap="none" dirty="0">
                <a:latin typeface="+mn-lt"/>
                <a:ea typeface="+mn-ea"/>
                <a:cs typeface="+mn-cs"/>
              </a:rPr>
            </a:br>
            <a:r>
              <a:rPr lang="en-US" sz="2400" i="0" cap="none" dirty="0">
                <a:latin typeface="+mn-lt"/>
                <a:ea typeface="+mn-ea"/>
                <a:cs typeface="+mn-cs"/>
              </a:rPr>
              <a:t> - Mis on </a:t>
            </a:r>
            <a:r>
              <a:rPr lang="en-US" sz="2400" i="0" cap="none" dirty="0" err="1">
                <a:latin typeface="+mn-lt"/>
                <a:ea typeface="+mn-ea"/>
                <a:cs typeface="+mn-cs"/>
              </a:rPr>
              <a:t>raske</a:t>
            </a:r>
            <a:r>
              <a:rPr lang="en-US" sz="2400" i="0" cap="none" dirty="0">
                <a:latin typeface="+mn-lt"/>
                <a:ea typeface="+mn-ea"/>
                <a:cs typeface="+mn-cs"/>
              </a:rPr>
              <a:t> ka </a:t>
            </a:r>
            <a:r>
              <a:rPr lang="en-US" sz="2400" i="0" cap="none" dirty="0" err="1">
                <a:latin typeface="+mn-lt"/>
                <a:ea typeface="+mn-ea"/>
                <a:cs typeface="+mn-cs"/>
              </a:rPr>
              <a:t>eesti</a:t>
            </a:r>
            <a:r>
              <a:rPr lang="en-US" sz="2400" i="0" cap="none" dirty="0">
                <a:latin typeface="+mn-lt"/>
                <a:ea typeface="+mn-ea"/>
                <a:cs typeface="+mn-cs"/>
              </a:rPr>
              <a:t> </a:t>
            </a:r>
            <a:r>
              <a:rPr lang="en-US" sz="2400" i="0" cap="none" dirty="0" err="1">
                <a:latin typeface="+mn-lt"/>
                <a:ea typeface="+mn-ea"/>
                <a:cs typeface="+mn-cs"/>
              </a:rPr>
              <a:t>emakelega</a:t>
            </a:r>
            <a:r>
              <a:rPr lang="en-US" sz="2400" i="0" cap="none" dirty="0">
                <a:latin typeface="+mn-lt"/>
                <a:ea typeface="+mn-ea"/>
                <a:cs typeface="+mn-cs"/>
              </a:rPr>
              <a:t> </a:t>
            </a:r>
            <a:r>
              <a:rPr lang="en-US" sz="2400" i="0" cap="none" dirty="0" err="1">
                <a:latin typeface="+mn-lt"/>
                <a:ea typeface="+mn-ea"/>
                <a:cs typeface="+mn-cs"/>
              </a:rPr>
              <a:t>lapsele</a:t>
            </a:r>
            <a:r>
              <a:rPr lang="en-US" sz="2400" i="0" cap="none" dirty="0">
                <a:latin typeface="+mn-lt"/>
                <a:ea typeface="+mn-ea"/>
                <a:cs typeface="+mn-cs"/>
              </a:rPr>
              <a:t>?</a:t>
            </a:r>
            <a:br>
              <a:rPr lang="en-US" sz="2400" i="0" cap="none" dirty="0">
                <a:latin typeface="+mn-lt"/>
                <a:ea typeface="+mn-ea"/>
                <a:cs typeface="+mn-cs"/>
              </a:rPr>
            </a:br>
            <a:r>
              <a:rPr lang="en-US" sz="2400" i="0" cap="none" dirty="0">
                <a:latin typeface="+mn-lt"/>
                <a:ea typeface="+mn-ea"/>
                <a:cs typeface="+mn-cs"/>
              </a:rPr>
              <a:t> - </a:t>
            </a:r>
            <a:r>
              <a:rPr lang="en-US" sz="2400" i="0" cap="none" dirty="0" err="1">
                <a:latin typeface="+mn-lt"/>
                <a:ea typeface="+mn-ea"/>
                <a:cs typeface="+mn-cs"/>
              </a:rPr>
              <a:t>Eesti</a:t>
            </a:r>
            <a:r>
              <a:rPr lang="en-US" sz="2400" i="0" cap="none" dirty="0">
                <a:latin typeface="+mn-lt"/>
                <a:ea typeface="+mn-ea"/>
                <a:cs typeface="+mn-cs"/>
              </a:rPr>
              <a:t> </a:t>
            </a:r>
            <a:r>
              <a:rPr lang="en-US" sz="2400" i="0" cap="none" dirty="0" err="1">
                <a:latin typeface="+mn-lt"/>
                <a:ea typeface="+mn-ea"/>
                <a:cs typeface="+mn-cs"/>
              </a:rPr>
              <a:t>keele</a:t>
            </a:r>
            <a:r>
              <a:rPr lang="en-US" sz="2400" i="0" cap="none" dirty="0">
                <a:latin typeface="+mn-lt"/>
                <a:ea typeface="+mn-ea"/>
                <a:cs typeface="+mn-cs"/>
              </a:rPr>
              <a:t> </a:t>
            </a:r>
            <a:r>
              <a:rPr lang="en-US" sz="2400" i="0" cap="none" dirty="0" err="1">
                <a:latin typeface="+mn-lt"/>
                <a:ea typeface="+mn-ea"/>
                <a:cs typeface="+mn-cs"/>
              </a:rPr>
              <a:t>kui</a:t>
            </a:r>
            <a:r>
              <a:rPr lang="en-US" sz="2400" i="0" cap="none" dirty="0">
                <a:latin typeface="+mn-lt"/>
                <a:ea typeface="+mn-ea"/>
                <a:cs typeface="+mn-cs"/>
              </a:rPr>
              <a:t> </a:t>
            </a:r>
            <a:r>
              <a:rPr lang="en-US" sz="2400" i="0" cap="none" dirty="0" err="1">
                <a:latin typeface="+mn-lt"/>
                <a:ea typeface="+mn-ea"/>
                <a:cs typeface="+mn-cs"/>
              </a:rPr>
              <a:t>teise</a:t>
            </a:r>
            <a:r>
              <a:rPr lang="en-US" sz="2400" i="0" cap="none" dirty="0">
                <a:latin typeface="+mn-lt"/>
                <a:ea typeface="+mn-ea"/>
                <a:cs typeface="+mn-cs"/>
              </a:rPr>
              <a:t> </a:t>
            </a:r>
            <a:r>
              <a:rPr lang="en-US" sz="2400" i="0" cap="none" dirty="0" err="1">
                <a:latin typeface="+mn-lt"/>
                <a:ea typeface="+mn-ea"/>
                <a:cs typeface="+mn-cs"/>
              </a:rPr>
              <a:t>keele</a:t>
            </a:r>
            <a:r>
              <a:rPr lang="en-US" sz="2400" i="0" cap="none" dirty="0">
                <a:latin typeface="+mn-lt"/>
                <a:ea typeface="+mn-ea"/>
                <a:cs typeface="+mn-cs"/>
              </a:rPr>
              <a:t> </a:t>
            </a:r>
            <a:r>
              <a:rPr lang="en-US" sz="2400" i="0" cap="none" dirty="0" err="1">
                <a:latin typeface="+mn-lt"/>
                <a:ea typeface="+mn-ea"/>
                <a:cs typeface="+mn-cs"/>
              </a:rPr>
              <a:t>arengurada</a:t>
            </a:r>
            <a:r>
              <a:rPr lang="en-US" sz="2400" i="0" cap="none" dirty="0">
                <a:latin typeface="+mn-lt"/>
                <a:ea typeface="+mn-ea"/>
                <a:cs typeface="+mn-cs"/>
              </a:rPr>
              <a:t> 7-10aastaste </a:t>
            </a:r>
            <a:r>
              <a:rPr lang="en-US" sz="2400" i="0" cap="none" dirty="0" err="1">
                <a:latin typeface="+mn-lt"/>
                <a:ea typeface="+mn-ea"/>
                <a:cs typeface="+mn-cs"/>
              </a:rPr>
              <a:t>õpilaste</a:t>
            </a:r>
            <a:r>
              <a:rPr lang="en-US" sz="2400" i="0" cap="none" dirty="0">
                <a:latin typeface="+mn-lt"/>
                <a:ea typeface="+mn-ea"/>
                <a:cs typeface="+mn-cs"/>
              </a:rPr>
              <a:t> </a:t>
            </a:r>
            <a:r>
              <a:rPr lang="en-US" sz="2400" i="0" cap="none" dirty="0" err="1">
                <a:latin typeface="+mn-lt"/>
                <a:ea typeface="+mn-ea"/>
                <a:cs typeface="+mn-cs"/>
              </a:rPr>
              <a:t>näitel</a:t>
            </a:r>
            <a:endParaRPr lang="et-EE" sz="2400" i="0" cap="none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14BCD2-D55D-F24E-A5E6-B8B7D10FCD28}"/>
              </a:ext>
            </a:extLst>
          </p:cNvPr>
          <p:cNvSpPr txBox="1"/>
          <p:nvPr/>
        </p:nvSpPr>
        <p:spPr>
          <a:xfrm>
            <a:off x="296962" y="255162"/>
            <a:ext cx="6688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small" spc="600" dirty="0" err="1">
                <a:ea typeface="+mj-ea"/>
                <a:cs typeface="Times New Roman" panose="02020603050405020304" pitchFamily="18" charset="0"/>
              </a:rPr>
              <a:t>Tänane</a:t>
            </a:r>
            <a:r>
              <a:rPr lang="en-US" sz="3600" b="1" cap="small" spc="600" dirty="0"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cap="small" spc="600" dirty="0" err="1">
                <a:ea typeface="+mj-ea"/>
                <a:cs typeface="Times New Roman" panose="02020603050405020304" pitchFamily="18" charset="0"/>
              </a:rPr>
              <a:t>teekond</a:t>
            </a:r>
            <a:endParaRPr lang="et-EE" sz="3600" b="1" cap="small" spc="600" dirty="0"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2220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6D1F-137F-E848-B390-0ADA0F1FA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81" y="108144"/>
            <a:ext cx="8888819" cy="102954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sz="3600" b="1" dirty="0" err="1">
                <a:latin typeface="+mn-lt"/>
              </a:rPr>
              <a:t>Sissejuhatuseks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ehk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müüdid</a:t>
            </a:r>
            <a:endParaRPr lang="en-US" sz="3600" b="1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07AC2-5838-F64C-A23F-B4CCBF5490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53045" y="1137684"/>
            <a:ext cx="6999515" cy="3293672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50"/>
              </a:spcBef>
            </a:pPr>
            <a:r>
              <a:rPr lang="en-US" sz="2400" dirty="0"/>
              <a:t>“</a:t>
            </a:r>
            <a:r>
              <a:rPr lang="en-US" sz="2400" dirty="0" err="1"/>
              <a:t>meie</a:t>
            </a:r>
            <a:r>
              <a:rPr lang="en-US" sz="2400" dirty="0"/>
              <a:t> </a:t>
            </a:r>
            <a:r>
              <a:rPr lang="en-US" sz="2400" dirty="0" err="1"/>
              <a:t>salakeel</a:t>
            </a:r>
            <a:r>
              <a:rPr lang="en-US" sz="2400" dirty="0"/>
              <a:t>”</a:t>
            </a:r>
          </a:p>
          <a:p>
            <a:pPr marL="342900" indent="-342900">
              <a:spcBef>
                <a:spcPts val="150"/>
              </a:spcBef>
            </a:pPr>
            <a:r>
              <a:rPr lang="en-US" sz="2400" dirty="0"/>
              <a:t>14 </a:t>
            </a:r>
            <a:r>
              <a:rPr lang="en-US" sz="2400" dirty="0" err="1"/>
              <a:t>käänet</a:t>
            </a:r>
            <a:endParaRPr lang="en-US" sz="2400" dirty="0"/>
          </a:p>
          <a:p>
            <a:pPr marL="342900" indent="-342900">
              <a:spcBef>
                <a:spcPts val="150"/>
              </a:spcBef>
            </a:pPr>
            <a:r>
              <a:rPr lang="en-US" sz="2400" dirty="0" err="1"/>
              <a:t>pikad</a:t>
            </a:r>
            <a:r>
              <a:rPr lang="en-US" sz="2400" dirty="0"/>
              <a:t> </a:t>
            </a:r>
            <a:r>
              <a:rPr lang="en-US" sz="2400" dirty="0" err="1"/>
              <a:t>sõnad</a:t>
            </a:r>
            <a:endParaRPr lang="en-US" sz="2400" dirty="0"/>
          </a:p>
          <a:p>
            <a:pPr marL="342900" indent="-342900">
              <a:spcBef>
                <a:spcPts val="150"/>
              </a:spcBef>
            </a:pPr>
            <a:r>
              <a:rPr lang="en-US" sz="2400" dirty="0" err="1"/>
              <a:t>keerulised</a:t>
            </a:r>
            <a:r>
              <a:rPr lang="en-US" sz="2400" dirty="0"/>
              <a:t> </a:t>
            </a:r>
            <a:r>
              <a:rPr lang="en-US" sz="2400" dirty="0" err="1"/>
              <a:t>reeglid</a:t>
            </a:r>
            <a:endParaRPr lang="en-US" sz="2400" dirty="0"/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i="1" dirty="0" err="1"/>
              <a:t>Ei</a:t>
            </a:r>
            <a:r>
              <a:rPr lang="en-US" sz="2400" i="1" dirty="0"/>
              <a:t> ole </a:t>
            </a:r>
            <a:r>
              <a:rPr lang="en-US" sz="2400" i="1" dirty="0" err="1"/>
              <a:t>olemas</a:t>
            </a:r>
            <a:r>
              <a:rPr lang="en-US" sz="2400" i="1" dirty="0"/>
              <a:t> </a:t>
            </a:r>
            <a:r>
              <a:rPr lang="en-US" sz="2400" i="1" dirty="0" err="1"/>
              <a:t>lihtsaid</a:t>
            </a:r>
            <a:r>
              <a:rPr lang="en-US" sz="2400" i="1" dirty="0"/>
              <a:t> ja </a:t>
            </a:r>
            <a:r>
              <a:rPr lang="en-US" sz="2400" i="1" dirty="0" err="1"/>
              <a:t>keerulisi</a:t>
            </a:r>
            <a:r>
              <a:rPr lang="en-US" sz="2400" i="1" dirty="0"/>
              <a:t> </a:t>
            </a:r>
            <a:r>
              <a:rPr lang="en-US" sz="2400" i="1" dirty="0" err="1"/>
              <a:t>keeli</a:t>
            </a:r>
            <a:r>
              <a:rPr lang="en-US" sz="2400" i="1" dirty="0"/>
              <a:t>. On need keeled, </a:t>
            </a:r>
            <a:r>
              <a:rPr lang="en-US" sz="2400" i="1" dirty="0" err="1"/>
              <a:t>mida</a:t>
            </a:r>
            <a:r>
              <a:rPr lang="en-US" sz="2400" i="1" dirty="0"/>
              <a:t> </a:t>
            </a:r>
            <a:r>
              <a:rPr lang="en-US" sz="2400" i="1" dirty="0" err="1"/>
              <a:t>oskad</a:t>
            </a:r>
            <a:r>
              <a:rPr lang="en-US" sz="2400" i="1" dirty="0"/>
              <a:t>, ja need, mis on </a:t>
            </a:r>
            <a:r>
              <a:rPr lang="en-US" sz="2400" i="1" dirty="0" err="1"/>
              <a:t>sarnased</a:t>
            </a:r>
            <a:r>
              <a:rPr lang="en-US" sz="2400" i="1" dirty="0"/>
              <a:t>, ja need, mis </a:t>
            </a:r>
            <a:r>
              <a:rPr lang="en-US" sz="2400" i="1" dirty="0" err="1"/>
              <a:t>erinevad</a:t>
            </a:r>
            <a:r>
              <a:rPr lang="en-US" sz="2400" i="1" dirty="0"/>
              <a:t>, ja need, </a:t>
            </a:r>
            <a:r>
              <a:rPr lang="en-US" sz="2400" i="1" dirty="0" err="1"/>
              <a:t>mida</a:t>
            </a:r>
            <a:r>
              <a:rPr lang="en-US" sz="2400" i="1" dirty="0"/>
              <a:t> </a:t>
            </a:r>
            <a:r>
              <a:rPr lang="en-US" sz="2400" i="1" dirty="0" err="1"/>
              <a:t>tahad</a:t>
            </a:r>
            <a:r>
              <a:rPr lang="en-US" sz="2400" i="1" dirty="0"/>
              <a:t> </a:t>
            </a:r>
            <a:r>
              <a:rPr lang="en-US" sz="2400" i="1" dirty="0" err="1"/>
              <a:t>õppida</a:t>
            </a:r>
            <a:r>
              <a:rPr lang="en-US" sz="2400" i="1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5338727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6DE504-267D-0B4C-9487-C41A6ED7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203761"/>
            <a:ext cx="8481713" cy="85215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600" b="1" spc="0" dirty="0">
                <a:latin typeface="+mn-lt"/>
              </a:rPr>
              <a:t>Mis </a:t>
            </a:r>
            <a:r>
              <a:rPr lang="en-US" sz="3600" b="1" spc="0" dirty="0" err="1">
                <a:latin typeface="+mn-lt"/>
              </a:rPr>
              <a:t>hirmutab</a:t>
            </a:r>
            <a:r>
              <a:rPr lang="en-US" sz="3600" b="1" spc="0" dirty="0">
                <a:latin typeface="+mn-lt"/>
              </a:rPr>
              <a:t> </a:t>
            </a:r>
            <a:r>
              <a:rPr lang="en-US" sz="3600" b="1" spc="0" dirty="0" err="1">
                <a:latin typeface="+mn-lt"/>
              </a:rPr>
              <a:t>eesti</a:t>
            </a:r>
            <a:r>
              <a:rPr lang="en-US" sz="3600" b="1" spc="0" dirty="0">
                <a:latin typeface="+mn-lt"/>
              </a:rPr>
              <a:t> </a:t>
            </a:r>
            <a:r>
              <a:rPr lang="en-US" sz="3600" b="1" spc="0" dirty="0" err="1">
                <a:latin typeface="+mn-lt"/>
              </a:rPr>
              <a:t>keele</a:t>
            </a:r>
            <a:r>
              <a:rPr lang="en-US" sz="3600" b="1" spc="0" dirty="0">
                <a:latin typeface="+mn-lt"/>
              </a:rPr>
              <a:t> </a:t>
            </a:r>
            <a:r>
              <a:rPr lang="en-US" sz="3600" b="1" spc="0" dirty="0" err="1">
                <a:latin typeface="+mn-lt"/>
              </a:rPr>
              <a:t>kui</a:t>
            </a:r>
            <a:r>
              <a:rPr lang="en-US" sz="3600" b="1" spc="0" dirty="0">
                <a:latin typeface="+mn-lt"/>
              </a:rPr>
              <a:t> </a:t>
            </a:r>
            <a:r>
              <a:rPr lang="en-US" sz="3600" b="1" spc="0" dirty="0" err="1">
                <a:latin typeface="+mn-lt"/>
              </a:rPr>
              <a:t>teise</a:t>
            </a:r>
            <a:r>
              <a:rPr lang="en-US" sz="3600" b="1" spc="0" dirty="0">
                <a:latin typeface="+mn-lt"/>
              </a:rPr>
              <a:t> </a:t>
            </a:r>
            <a:r>
              <a:rPr lang="en-US" sz="3600" b="1" spc="0" dirty="0" err="1">
                <a:latin typeface="+mn-lt"/>
              </a:rPr>
              <a:t>keele</a:t>
            </a:r>
            <a:r>
              <a:rPr lang="en-US" sz="3600" b="1" spc="0" dirty="0">
                <a:latin typeface="+mn-lt"/>
              </a:rPr>
              <a:t> </a:t>
            </a:r>
            <a:r>
              <a:rPr lang="en-US" sz="3600" b="1" spc="0" dirty="0" err="1">
                <a:latin typeface="+mn-lt"/>
              </a:rPr>
              <a:t>õppijat</a:t>
            </a:r>
            <a:r>
              <a:rPr lang="en-US" sz="3600" b="1" spc="0" dirty="0">
                <a:latin typeface="+mn-lt"/>
              </a:rPr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E42A9-3EC1-7546-A27B-1DC1DA6A1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936" y="1664322"/>
            <a:ext cx="5834742" cy="1768597"/>
          </a:xfrm>
        </p:spPr>
        <p:txBody>
          <a:bodyPr>
            <a:normAutofit/>
          </a:bodyPr>
          <a:lstStyle/>
          <a:p>
            <a:r>
              <a:rPr lang="en-US" sz="2200" dirty="0" err="1"/>
              <a:t>Muutevormide</a:t>
            </a:r>
            <a:r>
              <a:rPr lang="en-US" sz="2200" dirty="0"/>
              <a:t> </a:t>
            </a:r>
            <a:r>
              <a:rPr lang="en-US" sz="2200" dirty="0" err="1"/>
              <a:t>rohkus</a:t>
            </a:r>
            <a:r>
              <a:rPr lang="en-US" sz="2200" dirty="0"/>
              <a:t>?</a:t>
            </a:r>
          </a:p>
          <a:p>
            <a:r>
              <a:rPr lang="en-US" sz="2200" dirty="0" err="1"/>
              <a:t>Keerulised</a:t>
            </a:r>
            <a:r>
              <a:rPr lang="en-US" sz="2200" dirty="0"/>
              <a:t> </a:t>
            </a:r>
            <a:r>
              <a:rPr lang="en-US" sz="2200" dirty="0" err="1"/>
              <a:t>häälikud</a:t>
            </a:r>
            <a:r>
              <a:rPr lang="en-US" sz="2200" dirty="0"/>
              <a:t>?</a:t>
            </a:r>
          </a:p>
          <a:p>
            <a:r>
              <a:rPr lang="en-US" sz="2200" dirty="0" err="1"/>
              <a:t>Astmevaheldus</a:t>
            </a:r>
            <a:r>
              <a:rPr lang="en-US" sz="2200" dirty="0"/>
              <a:t>?</a:t>
            </a:r>
          </a:p>
          <a:p>
            <a:r>
              <a:rPr lang="en-US" sz="2200" dirty="0" err="1"/>
              <a:t>Pikad</a:t>
            </a:r>
            <a:r>
              <a:rPr lang="en-US" sz="2200" dirty="0"/>
              <a:t> ja </a:t>
            </a:r>
            <a:r>
              <a:rPr lang="en-US" sz="2200" dirty="0" err="1"/>
              <a:t>lühikesed</a:t>
            </a:r>
            <a:r>
              <a:rPr lang="en-US" sz="2200" dirty="0"/>
              <a:t> </a:t>
            </a:r>
            <a:r>
              <a:rPr lang="en-US" sz="2200" dirty="0" err="1"/>
              <a:t>häälikud</a:t>
            </a:r>
            <a:r>
              <a:rPr lang="en-US" sz="2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80269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C96ED-E105-9046-B350-C28424D5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9" y="108388"/>
            <a:ext cx="8741227" cy="934028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t-EE" sz="4000" b="1" spc="0" dirty="0"/>
              <a:t>Mis tegelikult võib raske olla?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BD5D6-A6B8-6B46-BADD-8214877E2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841" y="1129502"/>
            <a:ext cx="7162799" cy="3810000"/>
          </a:xfrm>
        </p:spPr>
        <p:txBody>
          <a:bodyPr>
            <a:normAutofit lnSpcReduction="10000"/>
          </a:bodyPr>
          <a:lstStyle/>
          <a:p>
            <a:pPr>
              <a:spcAft>
                <a:spcPts val="450"/>
              </a:spcAft>
            </a:pPr>
            <a:r>
              <a:rPr lang="en-US" dirty="0">
                <a:solidFill>
                  <a:srgbClr val="000000"/>
                </a:solidFill>
              </a:rPr>
              <a:t>HÄÄLDUSES </a:t>
            </a:r>
          </a:p>
          <a:p>
            <a:pPr lvl="1">
              <a:spcAft>
                <a:spcPts val="450"/>
              </a:spcAft>
            </a:pPr>
            <a:r>
              <a:rPr lang="en-US" sz="2600" dirty="0" err="1">
                <a:solidFill>
                  <a:srgbClr val="000000"/>
                </a:solidFill>
              </a:rPr>
              <a:t>Häälikud</a:t>
            </a:r>
            <a:r>
              <a:rPr lang="en-US" sz="2600" dirty="0">
                <a:solidFill>
                  <a:srgbClr val="000000"/>
                </a:solidFill>
              </a:rPr>
              <a:t>, </a:t>
            </a:r>
            <a:r>
              <a:rPr lang="en-US" sz="2600" dirty="0" err="1">
                <a:solidFill>
                  <a:srgbClr val="000000"/>
                </a:solidFill>
              </a:rPr>
              <a:t>mida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märgitakse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eesti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keeles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täpitähtedega</a:t>
            </a:r>
            <a:r>
              <a:rPr lang="en-US" sz="2600" dirty="0">
                <a:solidFill>
                  <a:srgbClr val="000000"/>
                </a:solidFill>
              </a:rPr>
              <a:t>. </a:t>
            </a:r>
            <a:r>
              <a:rPr lang="en-US" sz="2600" dirty="0" err="1">
                <a:solidFill>
                  <a:srgbClr val="000000"/>
                </a:solidFill>
              </a:rPr>
              <a:t>Keelte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hääldusbaas</a:t>
            </a:r>
            <a:r>
              <a:rPr lang="en-US" sz="2600" dirty="0">
                <a:solidFill>
                  <a:srgbClr val="000000"/>
                </a:solidFill>
              </a:rPr>
              <a:t> on </a:t>
            </a:r>
            <a:r>
              <a:rPr lang="en-US" sz="2600" dirty="0" err="1">
                <a:solidFill>
                  <a:srgbClr val="000000"/>
                </a:solidFill>
              </a:rPr>
              <a:t>erinev</a:t>
            </a:r>
            <a:r>
              <a:rPr lang="en-US" sz="2600" dirty="0">
                <a:solidFill>
                  <a:srgbClr val="000000"/>
                </a:solidFill>
              </a:rPr>
              <a:t> ja </a:t>
            </a:r>
            <a:r>
              <a:rPr lang="en-US" sz="2600" dirty="0" err="1">
                <a:solidFill>
                  <a:srgbClr val="000000"/>
                </a:solidFill>
              </a:rPr>
              <a:t>seetõttu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nõuab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nende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häälikute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hääldamine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lisapingutust</a:t>
            </a:r>
            <a:r>
              <a:rPr lang="en-US" sz="2600" dirty="0">
                <a:solidFill>
                  <a:srgbClr val="000000"/>
                </a:solidFill>
              </a:rPr>
              <a:t>.</a:t>
            </a:r>
          </a:p>
          <a:p>
            <a:pPr lvl="1">
              <a:spcAft>
                <a:spcPts val="450"/>
              </a:spcAft>
            </a:pPr>
            <a:r>
              <a:rPr lang="en-US" sz="2600" dirty="0" err="1">
                <a:solidFill>
                  <a:srgbClr val="000000"/>
                </a:solidFill>
              </a:rPr>
              <a:t>Sõnarõhk</a:t>
            </a:r>
            <a:r>
              <a:rPr lang="en-US" sz="2600" dirty="0">
                <a:solidFill>
                  <a:srgbClr val="000000"/>
                </a:solidFill>
              </a:rPr>
              <a:t> (</a:t>
            </a:r>
            <a:r>
              <a:rPr lang="en-US" sz="2600" dirty="0" err="1">
                <a:solidFill>
                  <a:srgbClr val="000000"/>
                </a:solidFill>
              </a:rPr>
              <a:t>eesti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keeles</a:t>
            </a:r>
            <a:r>
              <a:rPr lang="en-US" sz="2600" dirty="0">
                <a:solidFill>
                  <a:srgbClr val="000000"/>
                </a:solidFill>
              </a:rPr>
              <a:t> on </a:t>
            </a:r>
            <a:r>
              <a:rPr lang="en-US" sz="2600" dirty="0" err="1">
                <a:solidFill>
                  <a:srgbClr val="000000"/>
                </a:solidFill>
              </a:rPr>
              <a:t>rõhk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esimesel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silbil</a:t>
            </a:r>
            <a:r>
              <a:rPr lang="en-US" sz="2600" dirty="0">
                <a:solidFill>
                  <a:srgbClr val="000000"/>
                </a:solidFill>
              </a:rPr>
              <a:t>, </a:t>
            </a:r>
            <a:r>
              <a:rPr lang="en-US" sz="2600" dirty="0" err="1">
                <a:solidFill>
                  <a:srgbClr val="000000"/>
                </a:solidFill>
              </a:rPr>
              <a:t>v.a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arvatud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mõned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võõrsõnad</a:t>
            </a:r>
            <a:r>
              <a:rPr lang="en-US" sz="2600" dirty="0">
                <a:solidFill>
                  <a:srgbClr val="000000"/>
                </a:solidFill>
              </a:rPr>
              <a:t>, </a:t>
            </a:r>
            <a:r>
              <a:rPr lang="en-US" sz="2600" dirty="0" err="1">
                <a:solidFill>
                  <a:srgbClr val="000000"/>
                </a:solidFill>
              </a:rPr>
              <a:t>erandlik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sõna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i="1" dirty="0" err="1">
                <a:solidFill>
                  <a:srgbClr val="000000"/>
                </a:solidFill>
              </a:rPr>
              <a:t>aitäh</a:t>
            </a:r>
            <a:r>
              <a:rPr lang="en-US" sz="2600" dirty="0">
                <a:solidFill>
                  <a:srgbClr val="000000"/>
                </a:solidFill>
              </a:rPr>
              <a:t>!).</a:t>
            </a:r>
          </a:p>
          <a:p>
            <a:pPr lvl="1">
              <a:spcAft>
                <a:spcPts val="450"/>
              </a:spcAft>
            </a:pPr>
            <a:r>
              <a:rPr lang="en-US" sz="2600" dirty="0" err="1">
                <a:solidFill>
                  <a:srgbClr val="000000"/>
                </a:solidFill>
              </a:rPr>
              <a:t>Lühikeses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silbis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hääldub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esimene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täishäälik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lühikeselt</a:t>
            </a:r>
            <a:r>
              <a:rPr lang="en-US" sz="2600" dirty="0">
                <a:solidFill>
                  <a:srgbClr val="000000"/>
                </a:solidFill>
              </a:rPr>
              <a:t> (</a:t>
            </a:r>
            <a:r>
              <a:rPr lang="en-US" sz="2600" i="1" dirty="0" err="1">
                <a:solidFill>
                  <a:srgbClr val="000000"/>
                </a:solidFill>
              </a:rPr>
              <a:t>isa</a:t>
            </a:r>
            <a:r>
              <a:rPr lang="en-US" sz="2600" i="1" dirty="0">
                <a:solidFill>
                  <a:srgbClr val="000000"/>
                </a:solidFill>
              </a:rPr>
              <a:t>, ema, </a:t>
            </a:r>
            <a:r>
              <a:rPr lang="en-US" sz="2600" i="1" dirty="0" err="1">
                <a:solidFill>
                  <a:srgbClr val="000000"/>
                </a:solidFill>
              </a:rPr>
              <a:t>tema</a:t>
            </a:r>
            <a:r>
              <a:rPr lang="en-US" sz="2600" dirty="0">
                <a:solidFill>
                  <a:srgbClr val="000000"/>
                </a:solidFill>
              </a:rPr>
              <a:t>).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9529152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A3E3-542F-924D-A72C-36247F1FB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8" y="155851"/>
            <a:ext cx="8772484" cy="1015759"/>
          </a:xfrm>
        </p:spPr>
        <p:txBody>
          <a:bodyPr/>
          <a:lstStyle/>
          <a:p>
            <a:r>
              <a:rPr lang="et-EE" sz="4000" b="1" spc="0" dirty="0"/>
              <a:t>Mis tegelikult võib raske olla? </a:t>
            </a:r>
            <a:endParaRPr lang="et-E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64D4F-2D00-5D4A-924E-BD4611C35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536" y="1171610"/>
            <a:ext cx="6858000" cy="3656421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  <a:spcAft>
                <a:spcPts val="450"/>
              </a:spcAft>
            </a:pPr>
            <a:r>
              <a:rPr lang="en-US" sz="9600" dirty="0">
                <a:solidFill>
                  <a:srgbClr val="000000"/>
                </a:solidFill>
              </a:rPr>
              <a:t>VORMIMOODUSTUSES</a:t>
            </a:r>
          </a:p>
          <a:p>
            <a:pPr>
              <a:spcBef>
                <a:spcPts val="600"/>
              </a:spcBef>
              <a:spcAft>
                <a:spcPts val="450"/>
              </a:spcAft>
            </a:pPr>
            <a:endParaRPr lang="en-US" sz="9600" dirty="0">
              <a:solidFill>
                <a:srgbClr val="000000"/>
              </a:solidFill>
            </a:endParaRPr>
          </a:p>
          <a:p>
            <a:pPr lvl="1">
              <a:spcAft>
                <a:spcPts val="450"/>
              </a:spcAft>
            </a:pPr>
            <a:r>
              <a:rPr lang="en-US" sz="9600" dirty="0" err="1">
                <a:solidFill>
                  <a:srgbClr val="000000"/>
                </a:solidFill>
              </a:rPr>
              <a:t>Sihitise</a:t>
            </a:r>
            <a:r>
              <a:rPr lang="en-US" sz="9600" dirty="0">
                <a:solidFill>
                  <a:srgbClr val="000000"/>
                </a:solidFill>
              </a:rPr>
              <a:t> </a:t>
            </a:r>
            <a:r>
              <a:rPr lang="en-US" sz="9600" dirty="0" err="1">
                <a:solidFill>
                  <a:srgbClr val="000000"/>
                </a:solidFill>
              </a:rPr>
              <a:t>käändevalik</a:t>
            </a:r>
            <a:r>
              <a:rPr lang="en-US" sz="9600" dirty="0">
                <a:solidFill>
                  <a:srgbClr val="000000"/>
                </a:solidFill>
              </a:rPr>
              <a:t> (</a:t>
            </a:r>
            <a:r>
              <a:rPr lang="en-US" sz="9600" dirty="0" err="1">
                <a:solidFill>
                  <a:srgbClr val="000000"/>
                </a:solidFill>
              </a:rPr>
              <a:t>vene</a:t>
            </a:r>
            <a:r>
              <a:rPr lang="en-US" sz="9600" dirty="0">
                <a:solidFill>
                  <a:srgbClr val="000000"/>
                </a:solidFill>
              </a:rPr>
              <a:t> </a:t>
            </a:r>
            <a:r>
              <a:rPr lang="en-US" sz="9600" dirty="0" err="1">
                <a:solidFill>
                  <a:srgbClr val="000000"/>
                </a:solidFill>
              </a:rPr>
              <a:t>keeles</a:t>
            </a:r>
            <a:r>
              <a:rPr lang="en-US" sz="9600" dirty="0">
                <a:solidFill>
                  <a:srgbClr val="000000"/>
                </a:solidFill>
              </a:rPr>
              <a:t> on </a:t>
            </a:r>
            <a:r>
              <a:rPr lang="en-US" sz="9600" dirty="0" err="1">
                <a:solidFill>
                  <a:srgbClr val="000000"/>
                </a:solidFill>
              </a:rPr>
              <a:t>lõpetatud</a:t>
            </a:r>
            <a:r>
              <a:rPr lang="en-US" sz="9600" dirty="0">
                <a:solidFill>
                  <a:srgbClr val="000000"/>
                </a:solidFill>
              </a:rPr>
              <a:t> </a:t>
            </a:r>
            <a:r>
              <a:rPr lang="en-US" sz="9600" dirty="0" err="1">
                <a:solidFill>
                  <a:srgbClr val="000000"/>
                </a:solidFill>
              </a:rPr>
              <a:t>tegevuse</a:t>
            </a:r>
            <a:r>
              <a:rPr lang="en-US" sz="9600" dirty="0">
                <a:solidFill>
                  <a:srgbClr val="000000"/>
                </a:solidFill>
              </a:rPr>
              <a:t> marker </a:t>
            </a:r>
            <a:r>
              <a:rPr lang="en-US" sz="9600" dirty="0" err="1">
                <a:solidFill>
                  <a:srgbClr val="000000"/>
                </a:solidFill>
              </a:rPr>
              <a:t>tegusõna</a:t>
            </a:r>
            <a:r>
              <a:rPr lang="en-US" sz="9600" dirty="0">
                <a:solidFill>
                  <a:srgbClr val="000000"/>
                </a:solidFill>
              </a:rPr>
              <a:t> </a:t>
            </a:r>
            <a:r>
              <a:rPr lang="en-US" sz="9600" dirty="0" err="1">
                <a:solidFill>
                  <a:srgbClr val="000000"/>
                </a:solidFill>
              </a:rPr>
              <a:t>küljes</a:t>
            </a:r>
            <a:r>
              <a:rPr lang="en-US" sz="9600" dirty="0">
                <a:solidFill>
                  <a:srgbClr val="000000"/>
                </a:solidFill>
              </a:rPr>
              <a:t>, </a:t>
            </a:r>
            <a:r>
              <a:rPr lang="en-US" sz="9600" dirty="0" err="1">
                <a:solidFill>
                  <a:srgbClr val="000000"/>
                </a:solidFill>
              </a:rPr>
              <a:t>eesti</a:t>
            </a:r>
            <a:r>
              <a:rPr lang="en-US" sz="9600" dirty="0">
                <a:solidFill>
                  <a:srgbClr val="000000"/>
                </a:solidFill>
              </a:rPr>
              <a:t> </a:t>
            </a:r>
            <a:r>
              <a:rPr lang="en-US" sz="9600" dirty="0" err="1">
                <a:solidFill>
                  <a:srgbClr val="000000"/>
                </a:solidFill>
              </a:rPr>
              <a:t>keeles</a:t>
            </a:r>
            <a:r>
              <a:rPr lang="en-US" sz="9600" dirty="0">
                <a:solidFill>
                  <a:srgbClr val="000000"/>
                </a:solidFill>
              </a:rPr>
              <a:t> </a:t>
            </a:r>
            <a:r>
              <a:rPr lang="en-US" sz="9600" dirty="0" err="1">
                <a:solidFill>
                  <a:srgbClr val="000000"/>
                </a:solidFill>
              </a:rPr>
              <a:t>nimisõna</a:t>
            </a:r>
            <a:r>
              <a:rPr lang="en-US" sz="9600" dirty="0">
                <a:solidFill>
                  <a:srgbClr val="000000"/>
                </a:solidFill>
              </a:rPr>
              <a:t> </a:t>
            </a:r>
            <a:r>
              <a:rPr lang="en-US" sz="9600" dirty="0" err="1">
                <a:solidFill>
                  <a:srgbClr val="000000"/>
                </a:solidFill>
              </a:rPr>
              <a:t>küljes</a:t>
            </a:r>
            <a:r>
              <a:rPr lang="en-US" sz="9600" dirty="0">
                <a:solidFill>
                  <a:srgbClr val="000000"/>
                </a:solidFill>
              </a:rPr>
              <a:t>)</a:t>
            </a:r>
          </a:p>
          <a:p>
            <a:pPr lvl="1">
              <a:spcAft>
                <a:spcPts val="450"/>
              </a:spcAft>
            </a:pPr>
            <a:r>
              <a:rPr lang="en-US" sz="9600" dirty="0" err="1">
                <a:solidFill>
                  <a:srgbClr val="000000"/>
                </a:solidFill>
              </a:rPr>
              <a:t>Ühildumine</a:t>
            </a:r>
            <a:r>
              <a:rPr lang="en-US" sz="9600" dirty="0">
                <a:solidFill>
                  <a:srgbClr val="000000"/>
                </a:solidFill>
              </a:rPr>
              <a:t> (</a:t>
            </a:r>
            <a:r>
              <a:rPr lang="en-US" sz="9600" dirty="0" err="1">
                <a:solidFill>
                  <a:srgbClr val="000000"/>
                </a:solidFill>
              </a:rPr>
              <a:t>osa</a:t>
            </a:r>
            <a:r>
              <a:rPr lang="en-US" sz="9600" dirty="0">
                <a:solidFill>
                  <a:srgbClr val="000000"/>
                </a:solidFill>
              </a:rPr>
              <a:t> </a:t>
            </a:r>
            <a:r>
              <a:rPr lang="en-US" sz="9600" dirty="0" err="1">
                <a:solidFill>
                  <a:srgbClr val="000000"/>
                </a:solidFill>
              </a:rPr>
              <a:t>tegusõnu</a:t>
            </a:r>
            <a:r>
              <a:rPr lang="en-US" sz="9600" dirty="0">
                <a:solidFill>
                  <a:srgbClr val="000000"/>
                </a:solidFill>
              </a:rPr>
              <a:t> </a:t>
            </a:r>
            <a:r>
              <a:rPr lang="en-US" sz="9600" dirty="0" err="1">
                <a:solidFill>
                  <a:srgbClr val="000000"/>
                </a:solidFill>
              </a:rPr>
              <a:t>nõuab</a:t>
            </a:r>
            <a:r>
              <a:rPr lang="en-US" sz="9600" dirty="0">
                <a:solidFill>
                  <a:srgbClr val="000000"/>
                </a:solidFill>
              </a:rPr>
              <a:t> </a:t>
            </a:r>
            <a:r>
              <a:rPr lang="en-US" sz="9600" dirty="0" err="1">
                <a:solidFill>
                  <a:srgbClr val="000000"/>
                </a:solidFill>
              </a:rPr>
              <a:t>laiendilt</a:t>
            </a:r>
            <a:r>
              <a:rPr lang="en-US" sz="9600" dirty="0">
                <a:solidFill>
                  <a:srgbClr val="000000"/>
                </a:solidFill>
              </a:rPr>
              <a:t> </a:t>
            </a:r>
            <a:r>
              <a:rPr lang="en-US" sz="9600" dirty="0" err="1">
                <a:solidFill>
                  <a:srgbClr val="000000"/>
                </a:solidFill>
              </a:rPr>
              <a:t>teistsugust</a:t>
            </a:r>
            <a:r>
              <a:rPr lang="en-US" sz="9600" dirty="0">
                <a:solidFill>
                  <a:srgbClr val="000000"/>
                </a:solidFill>
              </a:rPr>
              <a:t> </a:t>
            </a:r>
            <a:r>
              <a:rPr lang="en-US" sz="9600" dirty="0" err="1">
                <a:solidFill>
                  <a:srgbClr val="000000"/>
                </a:solidFill>
              </a:rPr>
              <a:t>käänet</a:t>
            </a:r>
            <a:r>
              <a:rPr lang="en-US" sz="9600" dirty="0">
                <a:solidFill>
                  <a:srgbClr val="000000"/>
                </a:solidFill>
              </a:rPr>
              <a:t>, </a:t>
            </a:r>
            <a:r>
              <a:rPr lang="en-US" sz="9600" i="1" dirty="0" err="1">
                <a:solidFill>
                  <a:srgbClr val="000000"/>
                </a:solidFill>
              </a:rPr>
              <a:t>nt</a:t>
            </a:r>
            <a:r>
              <a:rPr lang="en-US" sz="9600" i="1" dirty="0">
                <a:solidFill>
                  <a:srgbClr val="000000"/>
                </a:solidFill>
              </a:rPr>
              <a:t> ta </a:t>
            </a:r>
            <a:r>
              <a:rPr lang="en-US" sz="9600" i="1" dirty="0" err="1">
                <a:solidFill>
                  <a:srgbClr val="000000"/>
                </a:solidFill>
              </a:rPr>
              <a:t>aitab</a:t>
            </a:r>
            <a:r>
              <a:rPr lang="en-US" sz="9600" i="1" dirty="0">
                <a:solidFill>
                  <a:srgbClr val="000000"/>
                </a:solidFill>
              </a:rPr>
              <a:t> mind</a:t>
            </a:r>
            <a:r>
              <a:rPr lang="en-US" sz="9600" dirty="0">
                <a:solidFill>
                  <a:srgbClr val="000000"/>
                </a:solidFill>
              </a:rPr>
              <a:t>, </a:t>
            </a:r>
            <a:r>
              <a:rPr lang="en-US" sz="9600" dirty="0" err="1">
                <a:solidFill>
                  <a:srgbClr val="000000"/>
                </a:solidFill>
              </a:rPr>
              <a:t>mitte</a:t>
            </a:r>
            <a:r>
              <a:rPr lang="en-US" sz="9600" dirty="0">
                <a:solidFill>
                  <a:srgbClr val="000000"/>
                </a:solidFill>
              </a:rPr>
              <a:t> </a:t>
            </a:r>
            <a:r>
              <a:rPr lang="en-US" sz="9600" i="1" dirty="0">
                <a:solidFill>
                  <a:srgbClr val="000000"/>
                </a:solidFill>
              </a:rPr>
              <a:t>ta </a:t>
            </a:r>
            <a:r>
              <a:rPr lang="en-US" sz="9600" i="1" dirty="0" err="1">
                <a:solidFill>
                  <a:srgbClr val="000000"/>
                </a:solidFill>
              </a:rPr>
              <a:t>aitab</a:t>
            </a:r>
            <a:r>
              <a:rPr lang="en-US" sz="9600" i="1" dirty="0">
                <a:solidFill>
                  <a:srgbClr val="000000"/>
                </a:solidFill>
              </a:rPr>
              <a:t> </a:t>
            </a:r>
            <a:r>
              <a:rPr lang="en-US" sz="9600" i="1" dirty="0" err="1">
                <a:solidFill>
                  <a:srgbClr val="000000"/>
                </a:solidFill>
              </a:rPr>
              <a:t>mulle</a:t>
            </a:r>
            <a:r>
              <a:rPr lang="en-US" sz="9600" dirty="0">
                <a:solidFill>
                  <a:srgbClr val="000000"/>
                </a:solidFill>
              </a:rPr>
              <a:t>)</a:t>
            </a:r>
          </a:p>
          <a:p>
            <a:pPr lvl="1">
              <a:spcAft>
                <a:spcPts val="450"/>
              </a:spcAft>
            </a:pPr>
            <a:r>
              <a:rPr lang="en-US" sz="9600" i="1" dirty="0">
                <a:solidFill>
                  <a:srgbClr val="000000"/>
                </a:solidFill>
              </a:rPr>
              <a:t>da</a:t>
            </a:r>
            <a:r>
              <a:rPr lang="en-US" sz="9600" dirty="0">
                <a:solidFill>
                  <a:srgbClr val="000000"/>
                </a:solidFill>
              </a:rPr>
              <a:t>- ja </a:t>
            </a:r>
            <a:r>
              <a:rPr lang="en-US" sz="9600" i="1" dirty="0">
                <a:solidFill>
                  <a:srgbClr val="000000"/>
                </a:solidFill>
              </a:rPr>
              <a:t>ma</a:t>
            </a:r>
            <a:r>
              <a:rPr lang="en-US" sz="9600" dirty="0">
                <a:solidFill>
                  <a:srgbClr val="000000"/>
                </a:solidFill>
              </a:rPr>
              <a:t>-</a:t>
            </a:r>
            <a:r>
              <a:rPr lang="en-US" sz="9600" dirty="0" err="1">
                <a:solidFill>
                  <a:srgbClr val="000000"/>
                </a:solidFill>
              </a:rPr>
              <a:t>tegevusnime</a:t>
            </a:r>
            <a:r>
              <a:rPr lang="en-US" sz="9600" dirty="0">
                <a:solidFill>
                  <a:srgbClr val="000000"/>
                </a:solidFill>
              </a:rPr>
              <a:t> </a:t>
            </a:r>
            <a:r>
              <a:rPr lang="en-US" sz="9600" dirty="0" err="1">
                <a:solidFill>
                  <a:srgbClr val="000000"/>
                </a:solidFill>
              </a:rPr>
              <a:t>kasutus</a:t>
            </a:r>
            <a:r>
              <a:rPr lang="en-US" sz="9600" dirty="0">
                <a:solidFill>
                  <a:srgbClr val="000000"/>
                </a:solidFill>
              </a:rPr>
              <a:t> </a:t>
            </a:r>
            <a:r>
              <a:rPr lang="en-US" sz="9600" i="1" dirty="0">
                <a:solidFill>
                  <a:srgbClr val="000000"/>
                </a:solidFill>
              </a:rPr>
              <a:t>(</a:t>
            </a:r>
            <a:r>
              <a:rPr lang="en-US" sz="9600" i="1" dirty="0" err="1">
                <a:solidFill>
                  <a:srgbClr val="000000"/>
                </a:solidFill>
              </a:rPr>
              <a:t>tahan</a:t>
            </a:r>
            <a:r>
              <a:rPr lang="en-US" sz="9600" i="1" dirty="0">
                <a:solidFill>
                  <a:srgbClr val="000000"/>
                </a:solidFill>
              </a:rPr>
              <a:t> </a:t>
            </a:r>
            <a:r>
              <a:rPr lang="en-US" sz="9600" i="1" dirty="0" err="1">
                <a:solidFill>
                  <a:srgbClr val="000000"/>
                </a:solidFill>
              </a:rPr>
              <a:t>teha</a:t>
            </a:r>
            <a:r>
              <a:rPr lang="en-US" sz="9600" i="1" dirty="0">
                <a:solidFill>
                  <a:srgbClr val="000000"/>
                </a:solidFill>
              </a:rPr>
              <a:t>, </a:t>
            </a:r>
            <a:r>
              <a:rPr lang="en-US" sz="9600" i="1" dirty="0" err="1">
                <a:solidFill>
                  <a:srgbClr val="000000"/>
                </a:solidFill>
              </a:rPr>
              <a:t>mul</a:t>
            </a:r>
            <a:r>
              <a:rPr lang="en-US" sz="9600" i="1" dirty="0">
                <a:solidFill>
                  <a:srgbClr val="000000"/>
                </a:solidFill>
              </a:rPr>
              <a:t> on </a:t>
            </a:r>
            <a:r>
              <a:rPr lang="en-US" sz="9600" i="1" dirty="0" err="1">
                <a:solidFill>
                  <a:srgbClr val="000000"/>
                </a:solidFill>
              </a:rPr>
              <a:t>vaja</a:t>
            </a:r>
            <a:r>
              <a:rPr lang="en-US" sz="9600" i="1" dirty="0">
                <a:solidFill>
                  <a:srgbClr val="000000"/>
                </a:solidFill>
              </a:rPr>
              <a:t> </a:t>
            </a:r>
            <a:r>
              <a:rPr lang="en-US" sz="9600" i="1" dirty="0" err="1">
                <a:solidFill>
                  <a:srgbClr val="000000"/>
                </a:solidFill>
              </a:rPr>
              <a:t>teha</a:t>
            </a:r>
            <a:r>
              <a:rPr lang="en-US" sz="9600" i="1" dirty="0">
                <a:solidFill>
                  <a:srgbClr val="000000"/>
                </a:solidFill>
              </a:rPr>
              <a:t>,</a:t>
            </a:r>
            <a:r>
              <a:rPr lang="en-US" sz="9600" dirty="0">
                <a:solidFill>
                  <a:srgbClr val="000000"/>
                </a:solidFill>
              </a:rPr>
              <a:t> </a:t>
            </a:r>
            <a:r>
              <a:rPr lang="en-US" sz="9600" dirty="0" err="1">
                <a:solidFill>
                  <a:srgbClr val="000000"/>
                </a:solidFill>
              </a:rPr>
              <a:t>aga</a:t>
            </a:r>
            <a:r>
              <a:rPr lang="en-US" sz="9600" dirty="0">
                <a:solidFill>
                  <a:srgbClr val="000000"/>
                </a:solidFill>
              </a:rPr>
              <a:t> </a:t>
            </a:r>
            <a:r>
              <a:rPr lang="en-US" sz="9600" i="1" dirty="0">
                <a:solidFill>
                  <a:srgbClr val="000000"/>
                </a:solidFill>
              </a:rPr>
              <a:t>ma </a:t>
            </a:r>
            <a:r>
              <a:rPr lang="en-US" sz="9600" i="1" dirty="0" err="1">
                <a:solidFill>
                  <a:srgbClr val="000000"/>
                </a:solidFill>
              </a:rPr>
              <a:t>pean</a:t>
            </a:r>
            <a:r>
              <a:rPr lang="en-US" sz="9600" i="1" dirty="0">
                <a:solidFill>
                  <a:srgbClr val="000000"/>
                </a:solidFill>
              </a:rPr>
              <a:t> </a:t>
            </a:r>
            <a:r>
              <a:rPr lang="en-US" sz="9600" i="1" dirty="0" err="1">
                <a:solidFill>
                  <a:srgbClr val="000000"/>
                </a:solidFill>
              </a:rPr>
              <a:t>tegema</a:t>
            </a:r>
            <a:r>
              <a:rPr lang="en-US" sz="9600" dirty="0">
                <a:solidFill>
                  <a:srgbClr val="000000"/>
                </a:solidFill>
              </a:rPr>
              <a:t>) </a:t>
            </a:r>
          </a:p>
          <a:p>
            <a:pPr marL="0" indent="0" algn="r">
              <a:buNone/>
            </a:pPr>
            <a:endParaRPr lang="en-US" sz="2200" dirty="0"/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vt</a:t>
            </a:r>
            <a:r>
              <a:rPr lang="en-US" sz="2000" dirty="0"/>
              <a:t> </a:t>
            </a:r>
            <a:r>
              <a:rPr lang="en-US" sz="2000" dirty="0" err="1"/>
              <a:t>Kingisepp</a:t>
            </a:r>
            <a:r>
              <a:rPr lang="en-US" sz="2000" dirty="0"/>
              <a:t>, </a:t>
            </a:r>
            <a:r>
              <a:rPr lang="en-US" sz="2000" dirty="0" err="1"/>
              <a:t>Salo</a:t>
            </a:r>
            <a:r>
              <a:rPr lang="en-US" sz="2000" dirty="0"/>
              <a:t> ja </a:t>
            </a:r>
            <a:r>
              <a:rPr lang="en-US" sz="2000" dirty="0" err="1"/>
              <a:t>Kaldoja</a:t>
            </a:r>
            <a:r>
              <a:rPr lang="en-US" sz="2000" dirty="0"/>
              <a:t> 2013)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869861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0FEF07-A6B1-D648-A164-C07FC97DF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273629"/>
            <a:ext cx="7315200" cy="3396342"/>
          </a:xfrm>
        </p:spPr>
        <p:txBody>
          <a:bodyPr/>
          <a:lstStyle/>
          <a:p>
            <a:pPr>
              <a:spcAft>
                <a:spcPts val="450"/>
              </a:spcAft>
            </a:pPr>
            <a:r>
              <a:rPr lang="en-US" sz="2000" b="1" dirty="0" err="1"/>
              <a:t>Sihitise</a:t>
            </a:r>
            <a:r>
              <a:rPr lang="en-US" sz="2000" b="1" dirty="0"/>
              <a:t> </a:t>
            </a:r>
            <a:r>
              <a:rPr lang="en-US" sz="2000" b="1" dirty="0" err="1"/>
              <a:t>kääne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täielikult</a:t>
            </a:r>
            <a:r>
              <a:rPr lang="en-US" sz="2000" dirty="0"/>
              <a:t> </a:t>
            </a:r>
            <a:r>
              <a:rPr lang="en-US" sz="2000" dirty="0" err="1"/>
              <a:t>omandab</a:t>
            </a:r>
            <a:r>
              <a:rPr lang="en-US" sz="2000" dirty="0"/>
              <a:t> </a:t>
            </a:r>
            <a:r>
              <a:rPr lang="en-US" sz="2000" dirty="0" err="1"/>
              <a:t>käändevormide</a:t>
            </a:r>
            <a:r>
              <a:rPr lang="en-US" sz="2000" dirty="0"/>
              <a:t> </a:t>
            </a:r>
            <a:r>
              <a:rPr lang="en-US" sz="2000" dirty="0" err="1"/>
              <a:t>eristuse</a:t>
            </a:r>
            <a:r>
              <a:rPr lang="en-US" sz="2000" dirty="0"/>
              <a:t> l</a:t>
            </a:r>
            <a:r>
              <a:rPr lang="en-US" sz="2000" dirty="0">
                <a:solidFill>
                  <a:srgbClr val="000000"/>
                </a:solidFill>
              </a:rPr>
              <a:t>aps </a:t>
            </a:r>
            <a:r>
              <a:rPr lang="en-US" sz="2000" dirty="0" err="1">
                <a:solidFill>
                  <a:srgbClr val="000000"/>
                </a:solidFill>
              </a:rPr>
              <a:t>üsna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hilja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pärast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kolmandat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eluaastat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en-US" sz="2000" dirty="0" err="1">
                <a:solidFill>
                  <a:srgbClr val="000000"/>
                </a:solidFill>
              </a:rPr>
              <a:t>eriti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raske</a:t>
            </a:r>
            <a:r>
              <a:rPr lang="en-US" sz="2000" dirty="0">
                <a:solidFill>
                  <a:srgbClr val="000000"/>
                </a:solidFill>
              </a:rPr>
              <a:t> on </a:t>
            </a:r>
            <a:r>
              <a:rPr lang="en-US" sz="2000" dirty="0" err="1">
                <a:solidFill>
                  <a:srgbClr val="000000"/>
                </a:solidFill>
              </a:rPr>
              <a:t>täissihitise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vormivariantide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kasutus</a:t>
            </a:r>
            <a:r>
              <a:rPr lang="en-US" sz="2000" dirty="0">
                <a:solidFill>
                  <a:srgbClr val="000000"/>
                </a:solidFill>
              </a:rPr>
              <a:t>). Ka </a:t>
            </a:r>
            <a:r>
              <a:rPr lang="en-US" sz="2000" dirty="0" err="1">
                <a:solidFill>
                  <a:srgbClr val="000000"/>
                </a:solidFill>
              </a:rPr>
              <a:t>eesti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emakeelega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täiskasvanutel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ebakindlust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450"/>
              </a:spcAft>
            </a:pPr>
            <a:r>
              <a:rPr lang="en-US" sz="2000" b="1" dirty="0" err="1"/>
              <a:t>Tüvevaheldused</a:t>
            </a:r>
            <a:r>
              <a:rPr lang="en-US" sz="2000" dirty="0"/>
              <a:t>: </a:t>
            </a:r>
            <a:r>
              <a:rPr lang="en-US" sz="2000" i="1" dirty="0" err="1"/>
              <a:t>tahvel-tahvli</a:t>
            </a:r>
            <a:r>
              <a:rPr lang="en-US" sz="2000" dirty="0"/>
              <a:t>, </a:t>
            </a:r>
            <a:r>
              <a:rPr lang="en-US" sz="2000" i="1" dirty="0"/>
              <a:t>number-</a:t>
            </a:r>
            <a:r>
              <a:rPr lang="en-US" sz="2000" i="1" dirty="0" err="1"/>
              <a:t>numbri</a:t>
            </a:r>
            <a:r>
              <a:rPr lang="en-US" sz="2000" i="1" dirty="0"/>
              <a:t>, </a:t>
            </a:r>
            <a:r>
              <a:rPr lang="en-US" sz="2000" i="1" dirty="0" err="1"/>
              <a:t>kahvel-kahvli</a:t>
            </a:r>
            <a:r>
              <a:rPr lang="en-US" sz="2000" i="1" dirty="0"/>
              <a:t> </a:t>
            </a:r>
            <a:r>
              <a:rPr lang="en-US" sz="2000" dirty="0" err="1"/>
              <a:t>jts</a:t>
            </a:r>
            <a:r>
              <a:rPr lang="en-US" sz="2000" dirty="0"/>
              <a:t>.</a:t>
            </a:r>
          </a:p>
          <a:p>
            <a:pPr>
              <a:spcAft>
                <a:spcPts val="450"/>
              </a:spcAft>
            </a:pPr>
            <a:r>
              <a:rPr lang="en-US" sz="2000" b="1" dirty="0" err="1"/>
              <a:t>Laadivaheldus</a:t>
            </a:r>
            <a:r>
              <a:rPr lang="en-US" sz="2000" dirty="0"/>
              <a:t>: </a:t>
            </a:r>
            <a:r>
              <a:rPr lang="en-US" sz="2000" dirty="0" err="1"/>
              <a:t>vormid</a:t>
            </a:r>
            <a:r>
              <a:rPr lang="en-US" sz="2000" dirty="0"/>
              <a:t>, </a:t>
            </a:r>
            <a:r>
              <a:rPr lang="en-US" sz="2000" dirty="0" err="1"/>
              <a:t>nagu</a:t>
            </a:r>
            <a:r>
              <a:rPr lang="en-US" sz="2000" dirty="0"/>
              <a:t> </a:t>
            </a:r>
            <a:r>
              <a:rPr lang="en-US" sz="2000" i="1" dirty="0" err="1"/>
              <a:t>sadab</a:t>
            </a:r>
            <a:r>
              <a:rPr lang="en-US" sz="2000" dirty="0"/>
              <a:t>, </a:t>
            </a:r>
            <a:r>
              <a:rPr lang="en-US" sz="2000" i="1" dirty="0" err="1"/>
              <a:t>raidus</a:t>
            </a:r>
            <a:r>
              <a:rPr lang="en-US" sz="2000" dirty="0"/>
              <a:t> </a:t>
            </a:r>
            <a:r>
              <a:rPr lang="en-US" sz="2000" dirty="0" err="1"/>
              <a:t>jne</a:t>
            </a:r>
            <a:r>
              <a:rPr lang="en-US" sz="2000" dirty="0"/>
              <a:t>.</a:t>
            </a:r>
            <a:endParaRPr lang="en-US" sz="2000" b="1" dirty="0"/>
          </a:p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6323A1-0F0E-284C-A8A6-8DDA76DF739E}"/>
              </a:ext>
            </a:extLst>
          </p:cNvPr>
          <p:cNvSpPr txBox="1"/>
          <p:nvPr/>
        </p:nvSpPr>
        <p:spPr>
          <a:xfrm>
            <a:off x="217714" y="309196"/>
            <a:ext cx="8270075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80"/>
              </a:lnSpc>
            </a:pPr>
            <a:r>
              <a:rPr lang="en-US" sz="3600" b="1" cap="small" dirty="0"/>
              <a:t>Mis on ka </a:t>
            </a:r>
            <a:r>
              <a:rPr lang="en-US" sz="3600" b="1" cap="small" dirty="0" err="1"/>
              <a:t>eesti</a:t>
            </a:r>
            <a:r>
              <a:rPr lang="en-US" sz="3600" b="1" cap="small" dirty="0"/>
              <a:t> lapse </a:t>
            </a:r>
            <a:r>
              <a:rPr lang="en-US" sz="3600" b="1" cap="small" dirty="0" err="1"/>
              <a:t>jaoks</a:t>
            </a:r>
            <a:r>
              <a:rPr lang="en-US" sz="3600" b="1" cap="small" dirty="0"/>
              <a:t> </a:t>
            </a:r>
            <a:r>
              <a:rPr lang="en-US" sz="3600" b="1" cap="small" dirty="0" err="1"/>
              <a:t>raske</a:t>
            </a:r>
            <a:r>
              <a:rPr lang="en-US" sz="3600" b="1" cap="smal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338155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E64B63-4E86-CC42-80C2-783E41D73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3817" y="985022"/>
            <a:ext cx="6377667" cy="4008333"/>
          </a:xfrm>
        </p:spPr>
        <p:txBody>
          <a:bodyPr/>
          <a:lstStyle/>
          <a:p>
            <a:pPr marL="0" indent="0">
              <a:spcAft>
                <a:spcPts val="450"/>
              </a:spcAft>
              <a:buNone/>
            </a:pPr>
            <a:r>
              <a:rPr lang="en-US" sz="2000" b="1" dirty="0" err="1"/>
              <a:t>Sõnavara</a:t>
            </a:r>
            <a:r>
              <a:rPr lang="en-US" sz="2000" b="1" dirty="0"/>
              <a:t> </a:t>
            </a:r>
            <a:r>
              <a:rPr lang="en-US" sz="2000" b="1" dirty="0" err="1"/>
              <a:t>ulatus</a:t>
            </a:r>
            <a:r>
              <a:rPr lang="en-US" sz="2000" b="1" dirty="0"/>
              <a:t> on </a:t>
            </a:r>
            <a:r>
              <a:rPr lang="en-US" sz="2000" b="1" dirty="0" err="1"/>
              <a:t>väike</a:t>
            </a:r>
            <a:endParaRPr lang="en-US" sz="2000" b="1" dirty="0"/>
          </a:p>
          <a:p>
            <a:pPr marL="0" indent="0">
              <a:spcAft>
                <a:spcPts val="450"/>
              </a:spcAft>
              <a:buNone/>
            </a:pPr>
            <a:endParaRPr lang="en-US" sz="2000" dirty="0"/>
          </a:p>
          <a:p>
            <a:pPr lvl="1">
              <a:spcAft>
                <a:spcPts val="450"/>
              </a:spcAft>
            </a:pPr>
            <a:r>
              <a:rPr lang="en-US" sz="2000" dirty="0" err="1"/>
              <a:t>Lastel</a:t>
            </a:r>
            <a:r>
              <a:rPr lang="en-US" sz="2000" dirty="0"/>
              <a:t> on </a:t>
            </a:r>
            <a:r>
              <a:rPr lang="en-US" sz="2000" dirty="0" err="1"/>
              <a:t>nt</a:t>
            </a:r>
            <a:r>
              <a:rPr lang="en-US" sz="2000" dirty="0"/>
              <a:t> </a:t>
            </a:r>
            <a:r>
              <a:rPr lang="en-US" sz="2000" b="1" dirty="0" err="1"/>
              <a:t>omadussõnu</a:t>
            </a:r>
            <a:r>
              <a:rPr lang="en-US" sz="2000" dirty="0"/>
              <a:t> </a:t>
            </a:r>
            <a:r>
              <a:rPr lang="en-US" sz="2000" dirty="0" err="1"/>
              <a:t>väga</a:t>
            </a:r>
            <a:r>
              <a:rPr lang="en-US" sz="2000" dirty="0"/>
              <a:t> </a:t>
            </a:r>
            <a:r>
              <a:rPr lang="en-US" sz="2000" b="1" dirty="0" err="1"/>
              <a:t>vähe</a:t>
            </a:r>
            <a:r>
              <a:rPr lang="en-US" sz="2000" dirty="0"/>
              <a:t>. </a:t>
            </a:r>
            <a:r>
              <a:rPr lang="en-US" sz="2000" dirty="0" err="1"/>
              <a:t>Eriti</a:t>
            </a:r>
            <a:r>
              <a:rPr lang="en-US" sz="2000" dirty="0"/>
              <a:t> </a:t>
            </a:r>
            <a:r>
              <a:rPr lang="en-US" sz="2000" dirty="0" err="1"/>
              <a:t>vähe</a:t>
            </a:r>
            <a:r>
              <a:rPr lang="en-US" sz="2000" dirty="0"/>
              <a:t> </a:t>
            </a:r>
            <a:r>
              <a:rPr lang="en-US" sz="2000" dirty="0" err="1"/>
              <a:t>tundeid</a:t>
            </a:r>
            <a:r>
              <a:rPr lang="en-US" sz="2000" dirty="0"/>
              <a:t> ja </a:t>
            </a:r>
            <a:r>
              <a:rPr lang="en-US" sz="2000" dirty="0" err="1"/>
              <a:t>emotsioone</a:t>
            </a:r>
            <a:r>
              <a:rPr lang="en-US" sz="2000" dirty="0"/>
              <a:t> </a:t>
            </a:r>
            <a:r>
              <a:rPr lang="en-US" sz="2000" dirty="0" err="1"/>
              <a:t>kirjeldavaid</a:t>
            </a:r>
            <a:r>
              <a:rPr lang="en-US" sz="2000" dirty="0"/>
              <a:t> </a:t>
            </a:r>
            <a:r>
              <a:rPr lang="en-US" sz="2000" dirty="0" err="1"/>
              <a:t>sõnu</a:t>
            </a:r>
            <a:r>
              <a:rPr lang="en-US" sz="2000" dirty="0"/>
              <a:t>. </a:t>
            </a:r>
            <a:r>
              <a:rPr lang="en-US" sz="2000" dirty="0" err="1"/>
              <a:t>Vähe</a:t>
            </a:r>
            <a:r>
              <a:rPr lang="en-US" sz="2000" dirty="0"/>
              <a:t> on </a:t>
            </a:r>
            <a:r>
              <a:rPr lang="en-US" sz="2000" dirty="0" err="1"/>
              <a:t>neid</a:t>
            </a:r>
            <a:r>
              <a:rPr lang="en-US" sz="2000" dirty="0"/>
              <a:t> ka </a:t>
            </a:r>
            <a:r>
              <a:rPr lang="en-US" sz="2000" dirty="0" err="1"/>
              <a:t>lapsele</a:t>
            </a:r>
            <a:r>
              <a:rPr lang="en-US" sz="2000" dirty="0"/>
              <a:t> </a:t>
            </a:r>
            <a:r>
              <a:rPr lang="en-US" sz="2000" dirty="0" err="1"/>
              <a:t>suunatud</a:t>
            </a:r>
            <a:r>
              <a:rPr lang="en-US" sz="2000" dirty="0"/>
              <a:t> </a:t>
            </a:r>
            <a:r>
              <a:rPr lang="en-US" sz="2000" dirty="0" err="1"/>
              <a:t>kõnes</a:t>
            </a:r>
            <a:r>
              <a:rPr lang="en-US" sz="2000" dirty="0"/>
              <a:t>, </a:t>
            </a:r>
            <a:r>
              <a:rPr lang="en-US" sz="2000" dirty="0" err="1"/>
              <a:t>vanemad</a:t>
            </a:r>
            <a:r>
              <a:rPr lang="en-US" sz="2000" dirty="0"/>
              <a:t> </a:t>
            </a:r>
            <a:r>
              <a:rPr lang="en-US" sz="2000" dirty="0" err="1"/>
              <a:t>kirjeldavad</a:t>
            </a:r>
            <a:r>
              <a:rPr lang="en-US" sz="2000" dirty="0"/>
              <a:t> </a:t>
            </a:r>
            <a:r>
              <a:rPr lang="en-US" sz="2000" dirty="0" err="1"/>
              <a:t>esemeid-nähtusi</a:t>
            </a:r>
            <a:r>
              <a:rPr lang="en-US" sz="2000" dirty="0"/>
              <a:t> </a:t>
            </a:r>
            <a:r>
              <a:rPr lang="en-US" sz="2000" dirty="0" err="1"/>
              <a:t>harva</a:t>
            </a:r>
            <a:r>
              <a:rPr lang="en-US" sz="2000" dirty="0"/>
              <a:t>.</a:t>
            </a:r>
          </a:p>
          <a:p>
            <a:pPr lvl="1">
              <a:spcAft>
                <a:spcPts val="450"/>
              </a:spcAft>
            </a:pPr>
            <a:r>
              <a:rPr lang="en-US" sz="2000" dirty="0"/>
              <a:t>Ka </a:t>
            </a:r>
            <a:r>
              <a:rPr lang="en-US" sz="2000" dirty="0" err="1"/>
              <a:t>tegusõnade</a:t>
            </a:r>
            <a:r>
              <a:rPr lang="en-US" sz="2000" dirty="0"/>
              <a:t> </a:t>
            </a:r>
            <a:r>
              <a:rPr lang="en-US" sz="2000" dirty="0" err="1"/>
              <a:t>valik</a:t>
            </a:r>
            <a:r>
              <a:rPr lang="en-US" sz="2000" dirty="0"/>
              <a:t> on </a:t>
            </a:r>
            <a:r>
              <a:rPr lang="en-US" sz="2000" dirty="0" err="1"/>
              <a:t>üsna</a:t>
            </a:r>
            <a:r>
              <a:rPr lang="en-US" sz="2000" dirty="0"/>
              <a:t> </a:t>
            </a:r>
            <a:r>
              <a:rPr lang="en-US" sz="2000" dirty="0" err="1"/>
              <a:t>napp</a:t>
            </a:r>
            <a:r>
              <a:rPr lang="en-US" sz="2000" dirty="0"/>
              <a:t>, </a:t>
            </a:r>
            <a:r>
              <a:rPr lang="en-US" sz="2000" dirty="0" err="1"/>
              <a:t>sageli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osata</a:t>
            </a:r>
            <a:r>
              <a:rPr lang="en-US" sz="2000" dirty="0"/>
              <a:t> </a:t>
            </a:r>
            <a:r>
              <a:rPr lang="en-US" sz="2000" dirty="0" err="1"/>
              <a:t>leida</a:t>
            </a:r>
            <a:r>
              <a:rPr lang="en-US" sz="2000" dirty="0"/>
              <a:t> </a:t>
            </a:r>
            <a:r>
              <a:rPr lang="en-US" sz="2000" dirty="0" err="1"/>
              <a:t>samatähenduslikke</a:t>
            </a:r>
            <a:r>
              <a:rPr lang="en-US" sz="2000" dirty="0"/>
              <a:t> ja </a:t>
            </a:r>
            <a:r>
              <a:rPr lang="en-US" sz="2000" dirty="0" err="1"/>
              <a:t>eri</a:t>
            </a:r>
            <a:r>
              <a:rPr lang="en-US" sz="2000" dirty="0"/>
              <a:t> </a:t>
            </a:r>
            <a:r>
              <a:rPr lang="en-US" sz="2000" dirty="0" err="1"/>
              <a:t>stiilivärviga</a:t>
            </a:r>
            <a:r>
              <a:rPr lang="en-US" sz="2000" dirty="0"/>
              <a:t> </a:t>
            </a:r>
            <a:r>
              <a:rPr lang="en-US" sz="2000" dirty="0" err="1"/>
              <a:t>sõnu</a:t>
            </a:r>
            <a:r>
              <a:rPr lang="en-US" sz="2000" dirty="0"/>
              <a:t>.</a:t>
            </a:r>
          </a:p>
          <a:p>
            <a:endParaRPr lang="et-E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2B6BFD-5ECB-5C4F-B9DD-3B241F183945}"/>
              </a:ext>
            </a:extLst>
          </p:cNvPr>
          <p:cNvSpPr/>
          <p:nvPr/>
        </p:nvSpPr>
        <p:spPr>
          <a:xfrm>
            <a:off x="141514" y="175405"/>
            <a:ext cx="8795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cap="small" spc="200" dirty="0"/>
              <a:t>Mis on ka </a:t>
            </a:r>
            <a:r>
              <a:rPr lang="en-US" sz="3600" b="1" cap="small" spc="200" dirty="0" err="1"/>
              <a:t>eesti</a:t>
            </a:r>
            <a:r>
              <a:rPr lang="en-US" sz="3600" b="1" cap="small" spc="200" dirty="0"/>
              <a:t> lapse </a:t>
            </a:r>
            <a:r>
              <a:rPr lang="en-US" sz="3600" b="1" cap="small" spc="200" dirty="0" err="1"/>
              <a:t>jaoks</a:t>
            </a:r>
            <a:r>
              <a:rPr lang="en-US" sz="3600" b="1" cap="small" spc="200" dirty="0"/>
              <a:t> </a:t>
            </a:r>
            <a:r>
              <a:rPr lang="en-US" sz="3600" b="1" cap="small" spc="200" dirty="0" err="1"/>
              <a:t>raske</a:t>
            </a:r>
            <a:r>
              <a:rPr lang="en-US" sz="3600" b="1" cap="small" spc="200" dirty="0"/>
              <a:t>?</a:t>
            </a:r>
            <a:endParaRPr lang="et-EE" sz="3600" dirty="0"/>
          </a:p>
        </p:txBody>
      </p:sp>
    </p:spTree>
    <p:extLst>
      <p:ext uri="{BB962C8B-B14F-4D97-AF65-F5344CB8AC3E}">
        <p14:creationId xmlns:p14="http://schemas.microsoft.com/office/powerpoint/2010/main" val="38846338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70" y="182490"/>
            <a:ext cx="8850630" cy="903793"/>
          </a:xfrm>
        </p:spPr>
        <p:txBody>
          <a:bodyPr>
            <a:noAutofit/>
          </a:bodyPr>
          <a:lstStyle/>
          <a:p>
            <a:pPr>
              <a:lnSpc>
                <a:spcPts val="3150"/>
              </a:lnSpc>
            </a:pPr>
            <a:r>
              <a:rPr lang="en-US" sz="3600" b="1" i="0" cap="small" spc="0" dirty="0" err="1">
                <a:latin typeface="+mn-lt"/>
                <a:ea typeface="+mn-ea"/>
                <a:cs typeface="+mn-cs"/>
              </a:rPr>
              <a:t>Mis</a:t>
            </a:r>
            <a:r>
              <a:rPr lang="en-US" sz="3600" b="1" i="0" cap="small" spc="0" dirty="0">
                <a:latin typeface="+mn-lt"/>
                <a:ea typeface="+mn-ea"/>
                <a:cs typeface="+mn-cs"/>
              </a:rPr>
              <a:t> on </a:t>
            </a:r>
            <a:r>
              <a:rPr lang="en-US" sz="3600" b="1" i="0" cap="small" spc="0" dirty="0" err="1">
                <a:latin typeface="+mn-lt"/>
                <a:ea typeface="+mn-ea"/>
                <a:cs typeface="+mn-cs"/>
              </a:rPr>
              <a:t>eesti</a:t>
            </a:r>
            <a:r>
              <a:rPr lang="en-US" sz="3600" b="1" i="0" cap="small" spc="0" dirty="0">
                <a:latin typeface="+mn-lt"/>
                <a:ea typeface="+mn-ea"/>
                <a:cs typeface="+mn-cs"/>
              </a:rPr>
              <a:t>-, </a:t>
            </a:r>
            <a:r>
              <a:rPr lang="en-US" sz="3600" b="1" i="0" cap="small" spc="0" dirty="0" err="1">
                <a:latin typeface="+mn-lt"/>
                <a:ea typeface="+mn-ea"/>
                <a:cs typeface="+mn-cs"/>
              </a:rPr>
              <a:t>vene</a:t>
            </a:r>
            <a:r>
              <a:rPr lang="en-US" sz="3600" b="1" i="0" cap="small" spc="0" dirty="0">
                <a:latin typeface="+mn-lt"/>
                <a:ea typeface="+mn-ea"/>
                <a:cs typeface="+mn-cs"/>
              </a:rPr>
              <a:t>- </a:t>
            </a:r>
            <a:r>
              <a:rPr lang="en-US" sz="3600" b="1" i="0" cap="small" spc="0" dirty="0" err="1">
                <a:latin typeface="+mn-lt"/>
                <a:ea typeface="+mn-ea"/>
                <a:cs typeface="+mn-cs"/>
              </a:rPr>
              <a:t>ja</a:t>
            </a:r>
            <a:r>
              <a:rPr lang="en-US" sz="3600" b="1" i="0" cap="small" spc="0" dirty="0">
                <a:latin typeface="+mn-lt"/>
                <a:ea typeface="+mn-ea"/>
                <a:cs typeface="+mn-cs"/>
              </a:rPr>
              <a:t> </a:t>
            </a:r>
            <a:r>
              <a:rPr lang="en-US" sz="3600" b="1" i="0" cap="small" spc="0" dirty="0" err="1">
                <a:latin typeface="+mn-lt"/>
                <a:ea typeface="+mn-ea"/>
                <a:cs typeface="+mn-cs"/>
              </a:rPr>
              <a:t>kakskeelsete</a:t>
            </a:r>
            <a:r>
              <a:rPr lang="en-US" sz="3600" b="1" i="0" cap="small" spc="0" dirty="0">
                <a:latin typeface="+mn-lt"/>
                <a:ea typeface="+mn-ea"/>
                <a:cs typeface="+mn-cs"/>
              </a:rPr>
              <a:t> </a:t>
            </a:r>
            <a:r>
              <a:rPr lang="en-US" sz="3600" b="1" i="0" cap="small" spc="0" dirty="0" err="1">
                <a:latin typeface="+mn-lt"/>
                <a:ea typeface="+mn-ea"/>
                <a:cs typeface="+mn-cs"/>
              </a:rPr>
              <a:t>laste</a:t>
            </a:r>
            <a:r>
              <a:rPr lang="en-US" sz="3600" b="1" i="0" cap="small" spc="0" dirty="0">
                <a:latin typeface="+mn-lt"/>
                <a:ea typeface="+mn-ea"/>
                <a:cs typeface="+mn-cs"/>
              </a:rPr>
              <a:t> </a:t>
            </a:r>
            <a:r>
              <a:rPr lang="en-US" sz="3600" b="1" i="0" cap="small" spc="0" dirty="0" err="1">
                <a:latin typeface="+mn-lt"/>
                <a:ea typeface="+mn-ea"/>
                <a:cs typeface="+mn-cs"/>
              </a:rPr>
              <a:t>jaoks</a:t>
            </a:r>
            <a:r>
              <a:rPr lang="en-US" sz="3600" b="1" i="0" cap="small" spc="0" dirty="0">
                <a:latin typeface="+mn-lt"/>
                <a:ea typeface="+mn-ea"/>
                <a:cs typeface="+mn-cs"/>
              </a:rPr>
              <a:t> </a:t>
            </a:r>
            <a:r>
              <a:rPr lang="en-US" sz="3600" b="1" i="0" cap="small" spc="0" dirty="0" err="1">
                <a:latin typeface="+mn-lt"/>
                <a:ea typeface="+mn-ea"/>
                <a:cs typeface="+mn-cs"/>
              </a:rPr>
              <a:t>ühtviisi</a:t>
            </a:r>
            <a:r>
              <a:rPr lang="en-US" sz="3600" b="1" i="0" cap="small" spc="0" dirty="0">
                <a:latin typeface="+mn-lt"/>
                <a:ea typeface="+mn-ea"/>
                <a:cs typeface="+mn-cs"/>
              </a:rPr>
              <a:t> </a:t>
            </a:r>
            <a:r>
              <a:rPr lang="en-US" sz="3600" b="1" i="0" cap="small" spc="0" dirty="0" err="1">
                <a:latin typeface="+mn-lt"/>
                <a:ea typeface="+mn-ea"/>
                <a:cs typeface="+mn-cs"/>
              </a:rPr>
              <a:t>raske</a:t>
            </a:r>
            <a:r>
              <a:rPr lang="en-US" sz="3600" b="1" i="0" cap="small" spc="0" dirty="0"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960" y="1467282"/>
            <a:ext cx="8727440" cy="336379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Janne</a:t>
            </a:r>
            <a:r>
              <a:rPr lang="en-US" dirty="0"/>
              <a:t> </a:t>
            </a:r>
            <a:r>
              <a:rPr lang="en-US" dirty="0" err="1"/>
              <a:t>Husu</a:t>
            </a:r>
            <a:r>
              <a:rPr lang="en-US" dirty="0"/>
              <a:t> </a:t>
            </a:r>
            <a:r>
              <a:rPr lang="en-US" dirty="0" err="1"/>
              <a:t>tulemused</a:t>
            </a:r>
            <a:r>
              <a:rPr lang="en-US" dirty="0"/>
              <a:t> (2018, 6-7aastased </a:t>
            </a:r>
            <a:r>
              <a:rPr lang="en-US" dirty="0" err="1"/>
              <a:t>eesti</a:t>
            </a:r>
            <a:r>
              <a:rPr lang="en-US" dirty="0"/>
              <a:t>-, </a:t>
            </a:r>
            <a:r>
              <a:rPr lang="en-US" dirty="0" err="1"/>
              <a:t>vene</a:t>
            </a:r>
            <a:r>
              <a:rPr lang="en-US" dirty="0"/>
              <a:t>- ja </a:t>
            </a:r>
            <a:r>
              <a:rPr lang="en-US" dirty="0" err="1"/>
              <a:t>kakskeelsed</a:t>
            </a:r>
            <a:r>
              <a:rPr lang="en-US" dirty="0"/>
              <a:t> lapsed)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Tegusõnade</a:t>
            </a:r>
            <a:r>
              <a:rPr lang="en-US" dirty="0"/>
              <a:t> </a:t>
            </a:r>
            <a:r>
              <a:rPr lang="en-US" dirty="0" err="1"/>
              <a:t>sünonüümide</a:t>
            </a:r>
            <a:r>
              <a:rPr lang="en-US" dirty="0"/>
              <a:t> </a:t>
            </a:r>
            <a:r>
              <a:rPr lang="en-US" dirty="0" err="1"/>
              <a:t>leidmine</a:t>
            </a:r>
            <a:r>
              <a:rPr lang="en-US" dirty="0"/>
              <a:t>: </a:t>
            </a:r>
            <a:r>
              <a:rPr lang="en-US" dirty="0" err="1"/>
              <a:t>eestikeelses</a:t>
            </a:r>
            <a:r>
              <a:rPr lang="en-US" dirty="0"/>
              <a:t> testis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leitud</a:t>
            </a:r>
            <a:r>
              <a:rPr lang="en-US" dirty="0"/>
              <a:t> </a:t>
            </a:r>
            <a:r>
              <a:rPr lang="en-US" dirty="0" err="1"/>
              <a:t>sünonüüme</a:t>
            </a:r>
            <a:r>
              <a:rPr lang="en-US" dirty="0"/>
              <a:t> </a:t>
            </a:r>
            <a:r>
              <a:rPr lang="en-US" dirty="0" err="1"/>
              <a:t>sõnadele</a:t>
            </a:r>
            <a:r>
              <a:rPr lang="en-US" dirty="0"/>
              <a:t> </a:t>
            </a:r>
            <a:r>
              <a:rPr lang="en-US" i="1" dirty="0" err="1"/>
              <a:t>luiskab</a:t>
            </a:r>
            <a:r>
              <a:rPr lang="en-US" i="1" dirty="0"/>
              <a:t>, </a:t>
            </a:r>
            <a:r>
              <a:rPr lang="en-US" i="1" dirty="0" err="1"/>
              <a:t>pikutab</a:t>
            </a:r>
            <a:r>
              <a:rPr lang="en-US" i="1" dirty="0"/>
              <a:t>, </a:t>
            </a:r>
            <a:r>
              <a:rPr lang="en-US" i="1" dirty="0" err="1"/>
              <a:t>pelgab</a:t>
            </a:r>
            <a:r>
              <a:rPr lang="en-US" i="1" dirty="0"/>
              <a:t>, </a:t>
            </a:r>
            <a:r>
              <a:rPr lang="en-US" dirty="0" err="1"/>
              <a:t>venekeelses</a:t>
            </a:r>
            <a:r>
              <a:rPr lang="en-US" dirty="0"/>
              <a:t> </a:t>
            </a:r>
            <a:r>
              <a:rPr lang="en-US" dirty="0" err="1"/>
              <a:t>sõnadele</a:t>
            </a:r>
            <a:r>
              <a:rPr lang="en-US" dirty="0"/>
              <a:t> </a:t>
            </a:r>
            <a:r>
              <a:rPr lang="et-EE" i="1" dirty="0" err="1"/>
              <a:t>боится</a:t>
            </a:r>
            <a:r>
              <a:rPr lang="et-EE" i="1" dirty="0"/>
              <a:t>,</a:t>
            </a:r>
            <a:r>
              <a:rPr lang="en-US" dirty="0"/>
              <a:t> </a:t>
            </a:r>
            <a:r>
              <a:rPr lang="et-EE" i="1" dirty="0" err="1"/>
              <a:t>врёт</a:t>
            </a:r>
            <a:r>
              <a:rPr lang="et-EE" i="1" dirty="0"/>
              <a:t>.</a:t>
            </a:r>
            <a:endParaRPr lang="en-US" i="1" dirty="0"/>
          </a:p>
          <a:p>
            <a:r>
              <a:rPr lang="en-US" dirty="0" err="1"/>
              <a:t>Omadussõnade</a:t>
            </a:r>
            <a:r>
              <a:rPr lang="en-US" dirty="0"/>
              <a:t> </a:t>
            </a:r>
            <a:r>
              <a:rPr lang="en-US" dirty="0" err="1"/>
              <a:t>antonüümid</a:t>
            </a:r>
            <a:r>
              <a:rPr lang="en-US" dirty="0"/>
              <a:t>: </a:t>
            </a:r>
            <a:r>
              <a:rPr lang="en-US" dirty="0" err="1"/>
              <a:t>rasked</a:t>
            </a:r>
            <a:r>
              <a:rPr lang="en-US" dirty="0"/>
              <a:t> </a:t>
            </a:r>
            <a:r>
              <a:rPr lang="en-US" dirty="0" err="1"/>
              <a:t>olid</a:t>
            </a:r>
            <a:r>
              <a:rPr lang="en-US" dirty="0"/>
              <a:t> </a:t>
            </a:r>
            <a:r>
              <a:rPr lang="en-US" dirty="0" err="1"/>
              <a:t>vastandused</a:t>
            </a:r>
            <a:r>
              <a:rPr lang="en-US" dirty="0"/>
              <a:t> </a:t>
            </a:r>
            <a:r>
              <a:rPr lang="en-US" dirty="0" err="1"/>
              <a:t>nt</a:t>
            </a:r>
            <a:r>
              <a:rPr lang="en-US" dirty="0"/>
              <a:t> </a:t>
            </a:r>
            <a:r>
              <a:rPr lang="en-US" i="1" dirty="0" err="1"/>
              <a:t>sügav-madal</a:t>
            </a:r>
            <a:r>
              <a:rPr lang="en-US" i="1" dirty="0"/>
              <a:t>, </a:t>
            </a:r>
            <a:r>
              <a:rPr lang="en-US" i="1" dirty="0" err="1"/>
              <a:t>tugev-nõrk</a:t>
            </a:r>
            <a:r>
              <a:rPr lang="en-US" i="1" dirty="0"/>
              <a:t>, </a:t>
            </a:r>
            <a:r>
              <a:rPr lang="en-US" i="1" dirty="0" err="1"/>
              <a:t>raske-kerge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kaalult</a:t>
            </a:r>
            <a:r>
              <a:rPr lang="en-US" dirty="0"/>
              <a:t>)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dirty="0" err="1"/>
              <a:t>Nii</a:t>
            </a:r>
            <a:r>
              <a:rPr lang="en-US" dirty="0"/>
              <a:t> </a:t>
            </a:r>
            <a:r>
              <a:rPr lang="en-US" dirty="0" err="1"/>
              <a:t>eesti</a:t>
            </a:r>
            <a:r>
              <a:rPr lang="en-US" dirty="0"/>
              <a:t>-, </a:t>
            </a:r>
            <a:r>
              <a:rPr lang="en-US" dirty="0" err="1"/>
              <a:t>vene</a:t>
            </a:r>
            <a:r>
              <a:rPr lang="en-US" dirty="0"/>
              <a:t>- </a:t>
            </a:r>
            <a:r>
              <a:rPr lang="en-US" dirty="0" err="1"/>
              <a:t>kui</a:t>
            </a:r>
            <a:r>
              <a:rPr lang="en-US" dirty="0"/>
              <a:t> ka </a:t>
            </a:r>
            <a:r>
              <a:rPr lang="en-US" dirty="0" err="1"/>
              <a:t>kakskeelsete</a:t>
            </a:r>
            <a:r>
              <a:rPr lang="en-US" dirty="0"/>
              <a:t> </a:t>
            </a:r>
            <a:r>
              <a:rPr lang="en-US" dirty="0" err="1"/>
              <a:t>rühmas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õigeid</a:t>
            </a:r>
            <a:r>
              <a:rPr lang="en-US" dirty="0"/>
              <a:t> </a:t>
            </a:r>
            <a:r>
              <a:rPr lang="en-US" dirty="0" err="1"/>
              <a:t>vastuseid</a:t>
            </a:r>
            <a:r>
              <a:rPr lang="en-US" dirty="0"/>
              <a:t> 30-40%.</a:t>
            </a:r>
            <a:endParaRPr lang="en-US" i="1" dirty="0"/>
          </a:p>
          <a:p>
            <a:r>
              <a:rPr lang="en-US" dirty="0" err="1"/>
              <a:t>Tagasõnadest</a:t>
            </a:r>
            <a:r>
              <a:rPr lang="en-US" dirty="0"/>
              <a:t> </a:t>
            </a:r>
            <a:r>
              <a:rPr lang="en-US" dirty="0" err="1"/>
              <a:t>olid</a:t>
            </a:r>
            <a:r>
              <a:rPr lang="en-US" dirty="0"/>
              <a:t> </a:t>
            </a:r>
            <a:r>
              <a:rPr lang="en-US" dirty="0" err="1"/>
              <a:t>eesti</a:t>
            </a:r>
            <a:r>
              <a:rPr lang="en-US" dirty="0"/>
              <a:t> </a:t>
            </a:r>
            <a:r>
              <a:rPr lang="en-US" dirty="0" err="1"/>
              <a:t>lastele</a:t>
            </a:r>
            <a:r>
              <a:rPr lang="en-US" dirty="0"/>
              <a:t> </a:t>
            </a:r>
            <a:r>
              <a:rPr lang="en-US" dirty="0" err="1"/>
              <a:t>rasked</a:t>
            </a:r>
            <a:r>
              <a:rPr lang="en-US" dirty="0"/>
              <a:t> </a:t>
            </a:r>
            <a:r>
              <a:rPr lang="en-US" i="1" dirty="0" err="1"/>
              <a:t>kohal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i="1" dirty="0" err="1"/>
              <a:t>küljes</a:t>
            </a:r>
            <a:r>
              <a:rPr lang="en-US" dirty="0"/>
              <a:t>, </a:t>
            </a:r>
            <a:r>
              <a:rPr lang="en-US" dirty="0" err="1"/>
              <a:t>vene</a:t>
            </a:r>
            <a:r>
              <a:rPr lang="en-US" dirty="0"/>
              <a:t> </a:t>
            </a:r>
            <a:r>
              <a:rPr lang="en-US" dirty="0" err="1"/>
              <a:t>lastel</a:t>
            </a:r>
            <a:r>
              <a:rPr lang="en-US" dirty="0"/>
              <a:t> </a:t>
            </a:r>
            <a:r>
              <a:rPr lang="en-US" i="1" dirty="0"/>
              <a:t>sees</a:t>
            </a:r>
            <a:r>
              <a:rPr lang="en-US" dirty="0"/>
              <a:t> (</a:t>
            </a:r>
            <a:r>
              <a:rPr lang="en-US" dirty="0" err="1"/>
              <a:t>tähenduses</a:t>
            </a:r>
            <a:r>
              <a:rPr lang="en-US" dirty="0"/>
              <a:t> ‘</a:t>
            </a:r>
            <a:r>
              <a:rPr lang="en-US" dirty="0" err="1"/>
              <a:t>vahel</a:t>
            </a:r>
            <a:r>
              <a:rPr lang="en-US" dirty="0"/>
              <a:t>’, </a:t>
            </a:r>
            <a:r>
              <a:rPr lang="en-US" dirty="0" err="1"/>
              <a:t>järjehoidja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tegelikult</a:t>
            </a:r>
            <a:r>
              <a:rPr lang="en-US" dirty="0"/>
              <a:t> </a:t>
            </a:r>
            <a:r>
              <a:rPr lang="en-US" dirty="0" err="1"/>
              <a:t>raamatu</a:t>
            </a:r>
            <a:r>
              <a:rPr lang="en-US" dirty="0"/>
              <a:t> </a:t>
            </a:r>
            <a:r>
              <a:rPr lang="en-US" dirty="0" err="1"/>
              <a:t>vahel</a:t>
            </a:r>
            <a:r>
              <a:rPr lang="en-US" dirty="0"/>
              <a:t>, </a:t>
            </a:r>
            <a:r>
              <a:rPr lang="en-US" dirty="0" err="1"/>
              <a:t>vene</a:t>
            </a:r>
            <a:r>
              <a:rPr lang="en-US" dirty="0"/>
              <a:t> k </a:t>
            </a:r>
            <a:r>
              <a:rPr lang="et-EE" i="1" dirty="0" err="1"/>
              <a:t>внутри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7017410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U white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U black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U red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53928</TotalTime>
  <Words>1053</Words>
  <Application>Microsoft Office PowerPoint</Application>
  <PresentationFormat>Ekraaniseanss (16:9)</PresentationFormat>
  <Paragraphs>98</Paragraphs>
  <Slides>16</Slides>
  <Notes>3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3</vt:i4>
      </vt:variant>
      <vt:variant>
        <vt:lpstr>Slaidipealkirjad</vt:lpstr>
      </vt:variant>
      <vt:variant>
        <vt:i4>16</vt:i4>
      </vt:variant>
    </vt:vector>
  </HeadingPairs>
  <TitlesOfParts>
    <vt:vector size="24" baseType="lpstr">
      <vt:lpstr>Arial</vt:lpstr>
      <vt:lpstr>Athelas</vt:lpstr>
      <vt:lpstr>Calibri</vt:lpstr>
      <vt:lpstr>Cambria Math</vt:lpstr>
      <vt:lpstr>Times New Roman</vt:lpstr>
      <vt:lpstr>TU white</vt:lpstr>
      <vt:lpstr>TU black</vt:lpstr>
      <vt:lpstr>TU red</vt:lpstr>
      <vt:lpstr>Kas eesti keel on raske keel? eesti keele kui teise keele omandamisest </vt:lpstr>
      <vt:lpstr> - Müüdid  - Mis hirmutab eesti keele kui teise keele õppijat?  - Mis võib tegelikult raske olla?  - Mis on raske ka eesti emakelega lapsele?  - Eesti keele kui teise keele arengurada 7-10aastaste õpilaste näitel</vt:lpstr>
      <vt:lpstr>Sissejuhatuseks ehk müüdid</vt:lpstr>
      <vt:lpstr>Mis hirmutab eesti keele kui teise keele õppijat?</vt:lpstr>
      <vt:lpstr>Mis tegelikult võib raske olla? </vt:lpstr>
      <vt:lpstr>Mis tegelikult võib raske olla? </vt:lpstr>
      <vt:lpstr>PowerPointi esitlus</vt:lpstr>
      <vt:lpstr>PowerPointi esitlus</vt:lpstr>
      <vt:lpstr>Mis on eesti-, vene- ja kakskeelsete laste jaoks ühtviisi raske?</vt:lpstr>
      <vt:lpstr>Eesti keele kui teise keele õppimise arengurada</vt:lpstr>
      <vt:lpstr>Grammatika areng 1</vt:lpstr>
      <vt:lpstr>Grammatika areng 2</vt:lpstr>
      <vt:lpstr>Sõnavara areng 1</vt:lpstr>
      <vt:lpstr>Sõnavara areng 2</vt:lpstr>
      <vt:lpstr>Komistuskive</vt:lpstr>
      <vt:lpstr>Kokkuvõtteks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Astrid Tuisk</cp:lastModifiedBy>
  <cp:revision>306</cp:revision>
  <dcterms:created xsi:type="dcterms:W3CDTF">2018-05-31T10:13:30Z</dcterms:created>
  <dcterms:modified xsi:type="dcterms:W3CDTF">2024-10-18T09:51:35Z</dcterms:modified>
</cp:coreProperties>
</file>